
<file path=[Content_Types].xml><?xml version="1.0" encoding="utf-8"?>
<Types xmlns="http://schemas.openxmlformats.org/package/2006/content-types">
  <Default Extension="bin" ContentType="application/vnd.ms-office.activeX"/>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ctiveX/activeX1.xml" ContentType="application/vnd.ms-office.activeX+xml"/>
  <Override PartName="/ppt/activeX/activeX2.xml" ContentType="application/vnd.ms-office.activeX+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22"/>
  </p:notesMasterIdLst>
  <p:handoutMasterIdLst>
    <p:handoutMasterId r:id="rId23"/>
  </p:handoutMasterIdLst>
  <p:sldIdLst>
    <p:sldId id="446" r:id="rId5"/>
    <p:sldId id="449" r:id="rId6"/>
    <p:sldId id="427" r:id="rId7"/>
    <p:sldId id="455" r:id="rId8"/>
    <p:sldId id="460" r:id="rId9"/>
    <p:sldId id="459" r:id="rId10"/>
    <p:sldId id="456" r:id="rId11"/>
    <p:sldId id="457" r:id="rId12"/>
    <p:sldId id="458" r:id="rId13"/>
    <p:sldId id="454" r:id="rId14"/>
    <p:sldId id="450" r:id="rId15"/>
    <p:sldId id="451" r:id="rId16"/>
    <p:sldId id="453" r:id="rId17"/>
    <p:sldId id="434" r:id="rId18"/>
    <p:sldId id="443" r:id="rId19"/>
    <p:sldId id="461" r:id="rId20"/>
    <p:sldId id="43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43AB"/>
    <a:srgbClr val="B38F6A"/>
    <a:srgbClr val="29282D"/>
    <a:srgbClr val="3F3F3F"/>
    <a:srgbClr val="FFCCCC"/>
    <a:srgbClr val="8C5896"/>
    <a:srgbClr val="7C6560"/>
    <a:srgbClr val="E288B6"/>
    <a:srgbClr val="D75078"/>
    <a:srgbClr val="6667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5512D11A-5CC6-11CF-8D67-00AA00BDCE1D}" ax:persistence="persistStream" r:id="rId1"/>
</file>

<file path=ppt/activeX/activeX2.xml><?xml version="1.0" encoding="utf-8"?>
<ax:ocx xmlns:ax="http://schemas.microsoft.com/office/2006/activeX" xmlns:r="http://schemas.openxmlformats.org/officeDocument/2006/relationships" ax:classid="{5512D110-5CC6-11CF-8D67-00AA00BDCE1D}" ax:persistence="persistStream" r:id="rId1"/>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11/17/2022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11/17/2022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1667921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17</a:t>
            </a:fld>
            <a:endParaRPr lang="en-US" dirty="0"/>
          </a:p>
        </p:txBody>
      </p:sp>
    </p:spTree>
    <p:extLst>
      <p:ext uri="{BB962C8B-B14F-4D97-AF65-F5344CB8AC3E}">
        <p14:creationId xmlns:p14="http://schemas.microsoft.com/office/powerpoint/2010/main" val="400460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34338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3929015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005324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632910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260498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809392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127840570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4059623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6226223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35130135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07003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140158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35741808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122282251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4747746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148119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526548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5726937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8687041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726455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29832278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7452113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439446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675728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43901564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2569958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4262621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94269591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5765831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803488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theme" Target="../theme/theme4.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11/17/2022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 id="2147483939" r:id="rId6"/>
    <p:sldLayoutId id="2147483940" r:id="rId7"/>
    <p:sldLayoutId id="2147483941" r:id="rId8"/>
    <p:sldLayoutId id="2147483934" r:id="rId9"/>
    <p:sldLayoutId id="2147483935" r:id="rId10"/>
    <p:sldLayoutId id="2147484335" r:id="rId11"/>
    <p:sldLayoutId id="2147484327" r:id="rId12"/>
    <p:sldLayoutId id="2147484329" r:id="rId13"/>
    <p:sldLayoutId id="2147484330" r:id="rId14"/>
    <p:sldLayoutId id="2147484332" r:id="rId15"/>
    <p:sldLayoutId id="2147484333" r:id="rId16"/>
    <p:sldLayoutId id="2147484334"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11/17/2022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 id="2147484121" r:id="rId3"/>
    <p:sldLayoutId id="2147484122" r:id="rId4"/>
    <p:sldLayoutId id="2147484123" r:id="rId5"/>
    <p:sldLayoutId id="2147484124" r:id="rId6"/>
    <p:sldLayoutId id="2147484125" r:id="rId7"/>
    <p:sldLayoutId id="2147484127" r:id="rId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11/17/2022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 id="2147484116" r:id="rId3"/>
    <p:sldLayoutId id="2147484117" r:id="rId4"/>
    <p:sldLayoutId id="2147484118" r:id="rId5"/>
    <p:sldLayoutId id="2147484119" r:id="rId6"/>
    <p:sldLayoutId id="2147484120" r:id="rId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11/17/2022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 id="2147484110" r:id="rId3"/>
    <p:sldLayoutId id="2147484111" r:id="rId4"/>
    <p:sldLayoutId id="2147484112" r:id="rId5"/>
    <p:sldLayoutId id="2147484113" r:id="rId6"/>
    <p:sldLayoutId id="2147484114" r:id="rId7"/>
    <p:sldLayoutId id="2147484115" r:id="rId8"/>
    <p:sldLayoutId id="2147484108" r:id="rId9"/>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19.xml"/><Relationship Id="rId5" Type="http://schemas.microsoft.com/office/2007/relationships/hdphoto" Target="../media/hdphoto8.wdp"/><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hyperlink" Target="https://pxhere.com/en/photo/830015" TargetMode="External"/><Relationship Id="rId2" Type="http://schemas.openxmlformats.org/officeDocument/2006/relationships/image" Target="../media/image22.jpg"/><Relationship Id="rId1" Type="http://schemas.openxmlformats.org/officeDocument/2006/relationships/slideLayout" Target="../slideLayouts/slideLayout20.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9.wmf"/><Relationship Id="rId3" Type="http://schemas.openxmlformats.org/officeDocument/2006/relationships/slideLayout" Target="../slideLayouts/slideLayout25.xml"/><Relationship Id="rId7" Type="http://schemas.openxmlformats.org/officeDocument/2006/relationships/hyperlink" Target="https://solect.com/contact/" TargetMode="External"/><Relationship Id="rId12" Type="http://schemas.microsoft.com/office/2007/relationships/hdphoto" Target="../media/hdphoto10.wdp"/><Relationship Id="rId2" Type="http://schemas.openxmlformats.org/officeDocument/2006/relationships/control" Target="../activeX/activeX2.xml"/><Relationship Id="rId1" Type="http://schemas.openxmlformats.org/officeDocument/2006/relationships/control" Target="../activeX/activeX1.xml"/><Relationship Id="rId6" Type="http://schemas.openxmlformats.org/officeDocument/2006/relationships/hyperlink" Target="https://solect.com/resource/" TargetMode="External"/><Relationship Id="rId11" Type="http://schemas.openxmlformats.org/officeDocument/2006/relationships/image" Target="../media/image28.png"/><Relationship Id="rId5" Type="http://schemas.openxmlformats.org/officeDocument/2006/relationships/hyperlink" Target="https://solect.com/company/" TargetMode="External"/><Relationship Id="rId10" Type="http://schemas.microsoft.com/office/2007/relationships/hdphoto" Target="../media/hdphoto9.wdp"/><Relationship Id="rId4" Type="http://schemas.openxmlformats.org/officeDocument/2006/relationships/notesSlide" Target="../notesSlides/notesSlide3.xml"/><Relationship Id="rId9" Type="http://schemas.openxmlformats.org/officeDocument/2006/relationships/image" Target="../media/image27.png"/><Relationship Id="rId14" Type="http://schemas.openxmlformats.org/officeDocument/2006/relationships/image" Target="../media/image30.wmf"/></Relationships>
</file>

<file path=ppt/slides/_rels/slide2.xml.rels><?xml version="1.0" encoding="UTF-8" standalone="yes"?>
<Relationships xmlns="http://schemas.openxmlformats.org/package/2006/relationships"><Relationship Id="rId8" Type="http://schemas.openxmlformats.org/officeDocument/2006/relationships/hyperlink" Target="https://www.mrsolar.com/solar-power-system-kits/" TargetMode="External"/><Relationship Id="rId13" Type="http://schemas.microsoft.com/office/2007/relationships/hdphoto" Target="../media/hdphoto2.wdp"/><Relationship Id="rId3" Type="http://schemas.openxmlformats.org/officeDocument/2006/relationships/hyperlink" Target="https://www.mrsolar.com/solar-panels/" TargetMode="External"/><Relationship Id="rId7" Type="http://schemas.openxmlformats.org/officeDocument/2006/relationships/hyperlink" Target="https://www.mrsolar.com/" TargetMode="External"/><Relationship Id="rId12" Type="http://schemas.openxmlformats.org/officeDocument/2006/relationships/image" Target="../media/image4.png"/><Relationship Id="rId2" Type="http://schemas.openxmlformats.org/officeDocument/2006/relationships/hyperlink" Target="http://chemwiki.ucdavis.edu/Physical_Chemistry/Quantum_Mechanics/02._Fundamental_Concepts_of_Quantum_Mechanics/Photons" TargetMode="External"/><Relationship Id="rId1" Type="http://schemas.openxmlformats.org/officeDocument/2006/relationships/slideLayout" Target="../slideLayouts/slideLayout22.xml"/><Relationship Id="rId6" Type="http://schemas.openxmlformats.org/officeDocument/2006/relationships/hyperlink" Target="https://www.mrsolar.com/telecom-solar-power-kits/" TargetMode="External"/><Relationship Id="rId11" Type="http://schemas.microsoft.com/office/2007/relationships/hdphoto" Target="../media/hdphoto1.wdp"/><Relationship Id="rId5" Type="http://schemas.openxmlformats.org/officeDocument/2006/relationships/hyperlink" Target="https://www.mrsolar.com/cabin-solar-power-kits/" TargetMode="External"/><Relationship Id="rId10" Type="http://schemas.openxmlformats.org/officeDocument/2006/relationships/image" Target="../media/image3.png"/><Relationship Id="rId4" Type="http://schemas.openxmlformats.org/officeDocument/2006/relationships/hyperlink" Target="https://www.mrsolar.com/remote-power-systems/" TargetMode="Externa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2.xml"/><Relationship Id="rId5" Type="http://schemas.microsoft.com/office/2007/relationships/hdphoto" Target="../media/hdphoto4.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t="2" b="2"/>
          <a:stretch/>
        </p:blipFill>
        <p:spPr>
          <a:xfrm>
            <a:off x="0" y="0"/>
            <a:ext cx="12192000" cy="6858000"/>
          </a:xfrm>
          <a:gradFill>
            <a:gsLst>
              <a:gs pos="47000">
                <a:srgbClr val="F3EFEF"/>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r="5400000" algn="ctr" rotWithShape="0">
              <a:schemeClr val="accent1">
                <a:lumMod val="75000"/>
                <a:alpha val="43000"/>
              </a:schemeClr>
            </a:outerShdw>
          </a:effectLst>
        </p:spPr>
      </p:pic>
      <p:sp>
        <p:nvSpPr>
          <p:cNvPr id="2" name="Rectangle 1">
            <a:extLst>
              <a:ext uri="{FF2B5EF4-FFF2-40B4-BE49-F238E27FC236}">
                <a16:creationId xmlns:a16="http://schemas.microsoft.com/office/drawing/2014/main" id="{0D726323-21B0-ABE2-0BDD-1AFB45B0DD82}"/>
              </a:ext>
            </a:extLst>
          </p:cNvPr>
          <p:cNvSpPr/>
          <p:nvPr/>
        </p:nvSpPr>
        <p:spPr>
          <a:xfrm>
            <a:off x="-253086" y="2141377"/>
            <a:ext cx="12445086" cy="1938992"/>
          </a:xfrm>
          <a:prstGeom prst="rect">
            <a:avLst/>
          </a:prstGeom>
          <a:gradFill>
            <a:gsLst>
              <a:gs pos="21000">
                <a:srgbClr val="53575C"/>
              </a:gs>
              <a:gs pos="88000">
                <a:srgbClr val="C5C7CA"/>
              </a:gs>
            </a:gsLst>
            <a:lin ang="5400000" scaled="0"/>
          </a:grad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000" b="1" i="1" dirty="0">
                <a:ln w="9525">
                  <a:solidFill>
                    <a:schemeClr val="bg1"/>
                  </a:solidFill>
                  <a:prstDash val="solid"/>
                </a:ln>
                <a:solidFill>
                  <a:schemeClr val="tx1">
                    <a:lumMod val="95000"/>
                    <a:lumOff val="5000"/>
                  </a:schemeClr>
                </a:solidFill>
                <a:effectLst>
                  <a:outerShdw blurRad="12700" dist="38100" dir="2700000" algn="tl" rotWithShape="0">
                    <a:schemeClr val="accent5">
                      <a:lumMod val="60000"/>
                      <a:lumOff val="40000"/>
                    </a:schemeClr>
                  </a:outerShdw>
                </a:effectLst>
              </a:rPr>
              <a:t>SOLAR PANAL : A RENEWABLE ENERGY</a:t>
            </a:r>
          </a:p>
        </p:txBody>
      </p:sp>
    </p:spTree>
    <p:extLst>
      <p:ext uri="{BB962C8B-B14F-4D97-AF65-F5344CB8AC3E}">
        <p14:creationId xmlns:p14="http://schemas.microsoft.com/office/powerpoint/2010/main" val="155831519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1234652-34EA-E068-C35F-5496F464FA16}"/>
              </a:ext>
            </a:extLst>
          </p:cNvPr>
          <p:cNvSpPr txBox="1"/>
          <p:nvPr/>
        </p:nvSpPr>
        <p:spPr>
          <a:xfrm>
            <a:off x="2716305" y="205298"/>
            <a:ext cx="7655859" cy="1200329"/>
          </a:xfrm>
          <a:prstGeom prst="rect">
            <a:avLst/>
          </a:prstGeom>
          <a:noFill/>
        </p:spPr>
        <p:txBody>
          <a:bodyPr wrap="square">
            <a:spAutoFit/>
          </a:bodyPr>
          <a:lstStyle/>
          <a:p>
            <a:pPr algn="l"/>
            <a:r>
              <a:rPr lang="en-US" sz="3600" b="1" i="1" u="sng" dirty="0">
                <a:solidFill>
                  <a:srgbClr val="7030A0"/>
                </a:solidFill>
                <a:effectLst/>
                <a:latin typeface="Roboto" panose="02000000000000000000" pitchFamily="2" charset="0"/>
              </a:rPr>
              <a:t>List of Solar Power Plants / Solar Parks in India</a:t>
            </a:r>
          </a:p>
        </p:txBody>
      </p:sp>
      <p:graphicFrame>
        <p:nvGraphicFramePr>
          <p:cNvPr id="8" name="Table 7">
            <a:extLst>
              <a:ext uri="{FF2B5EF4-FFF2-40B4-BE49-F238E27FC236}">
                <a16:creationId xmlns:a16="http://schemas.microsoft.com/office/drawing/2014/main" id="{1A387C69-7FED-B500-A394-1AEDBF7B7686}"/>
              </a:ext>
            </a:extLst>
          </p:cNvPr>
          <p:cNvGraphicFramePr>
            <a:graphicFrameLocks noGrp="1"/>
          </p:cNvGraphicFramePr>
          <p:nvPr>
            <p:extLst>
              <p:ext uri="{D42A27DB-BD31-4B8C-83A1-F6EECF244321}">
                <p14:modId xmlns:p14="http://schemas.microsoft.com/office/powerpoint/2010/main" val="444193308"/>
              </p:ext>
            </p:extLst>
          </p:nvPr>
        </p:nvGraphicFramePr>
        <p:xfrm>
          <a:off x="2984563" y="1789700"/>
          <a:ext cx="6042896" cy="4863000"/>
        </p:xfrm>
        <a:graphic>
          <a:graphicData uri="http://schemas.openxmlformats.org/drawingml/2006/table">
            <a:tbl>
              <a:tblPr/>
              <a:tblGrid>
                <a:gridCol w="3021448">
                  <a:extLst>
                    <a:ext uri="{9D8B030D-6E8A-4147-A177-3AD203B41FA5}">
                      <a16:colId xmlns:a16="http://schemas.microsoft.com/office/drawing/2014/main" val="4061942132"/>
                    </a:ext>
                  </a:extLst>
                </a:gridCol>
                <a:gridCol w="3021448">
                  <a:extLst>
                    <a:ext uri="{9D8B030D-6E8A-4147-A177-3AD203B41FA5}">
                      <a16:colId xmlns:a16="http://schemas.microsoft.com/office/drawing/2014/main" val="2263916243"/>
                    </a:ext>
                  </a:extLst>
                </a:gridCol>
              </a:tblGrid>
              <a:tr h="758766">
                <a:tc>
                  <a:txBody>
                    <a:bodyPr/>
                    <a:lstStyle/>
                    <a:p>
                      <a:pPr fontAlgn="t"/>
                      <a:r>
                        <a:rPr lang="en-IN" b="1" dirty="0" err="1">
                          <a:effectLst/>
                        </a:rPr>
                        <a:t>Sl.No</a:t>
                      </a:r>
                      <a:endParaRPr lang="en-IN"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491569"/>
                    </a:solidFill>
                  </a:tcPr>
                </a:tc>
                <a:tc>
                  <a:txBody>
                    <a:bodyPr/>
                    <a:lstStyle/>
                    <a:p>
                      <a:pPr fontAlgn="t"/>
                      <a:r>
                        <a:rPr lang="en-US" b="1">
                          <a:effectLst/>
                        </a:rPr>
                        <a:t>Solar Power Park in India</a:t>
                      </a:r>
                      <a:endParaRPr lang="en-US">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491569"/>
                    </a:solidFill>
                  </a:tcPr>
                </a:tc>
                <a:extLst>
                  <a:ext uri="{0D108BD9-81ED-4DB2-BD59-A6C34878D82A}">
                    <a16:rowId xmlns:a16="http://schemas.microsoft.com/office/drawing/2014/main" val="3852665223"/>
                  </a:ext>
                </a:extLst>
              </a:tr>
              <a:tr h="758766">
                <a:tc>
                  <a:txBody>
                    <a:bodyPr/>
                    <a:lstStyle/>
                    <a:p>
                      <a:pPr fontAlgn="t"/>
                      <a:r>
                        <a:rPr lang="en-IN" b="0">
                          <a:effectLst/>
                        </a:rPr>
                        <a:t>1</a:t>
                      </a:r>
                      <a:endParaRPr lang="en-IN">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b="0">
                          <a:effectLst/>
                        </a:rPr>
                        <a:t>Bhadla Solar Park, Rajasthan</a:t>
                      </a:r>
                      <a:endParaRPr lang="en-IN">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37405245"/>
                  </a:ext>
                </a:extLst>
              </a:tr>
              <a:tr h="758766">
                <a:tc>
                  <a:txBody>
                    <a:bodyPr/>
                    <a:lstStyle/>
                    <a:p>
                      <a:pPr fontAlgn="t"/>
                      <a:r>
                        <a:rPr lang="en-IN" b="0">
                          <a:effectLst/>
                        </a:rPr>
                        <a:t>2</a:t>
                      </a:r>
                      <a:endParaRPr lang="en-IN">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b="0">
                          <a:effectLst/>
                        </a:rPr>
                        <a:t>Pavagada Solar Park, Karnataka</a:t>
                      </a:r>
                      <a:endParaRPr lang="en-IN">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54959068"/>
                  </a:ext>
                </a:extLst>
              </a:tr>
              <a:tr h="1069170">
                <a:tc>
                  <a:txBody>
                    <a:bodyPr/>
                    <a:lstStyle/>
                    <a:p>
                      <a:pPr fontAlgn="t"/>
                      <a:r>
                        <a:rPr lang="en-IN" b="0">
                          <a:effectLst/>
                        </a:rPr>
                        <a:t>3</a:t>
                      </a:r>
                      <a:endParaRPr lang="en-IN">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b="0">
                          <a:effectLst/>
                        </a:rPr>
                        <a:t>Kurnool Ultra Mega Solar Park, Andhra Pradesh</a:t>
                      </a:r>
                      <a:endParaRPr lang="en-IN">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95430875"/>
                  </a:ext>
                </a:extLst>
              </a:tr>
              <a:tr h="758766">
                <a:tc>
                  <a:txBody>
                    <a:bodyPr/>
                    <a:lstStyle/>
                    <a:p>
                      <a:pPr fontAlgn="t"/>
                      <a:r>
                        <a:rPr lang="en-IN" b="0">
                          <a:effectLst/>
                        </a:rPr>
                        <a:t>4</a:t>
                      </a:r>
                      <a:endParaRPr lang="en-IN">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b="0">
                          <a:effectLst/>
                        </a:rPr>
                        <a:t>NP Kunta, Andhra Pradesh</a:t>
                      </a:r>
                      <a:endParaRPr lang="en-IN">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20272020"/>
                  </a:ext>
                </a:extLst>
              </a:tr>
              <a:tr h="758766">
                <a:tc>
                  <a:txBody>
                    <a:bodyPr/>
                    <a:lstStyle/>
                    <a:p>
                      <a:pPr fontAlgn="t"/>
                      <a:r>
                        <a:rPr lang="en-IN" b="0">
                          <a:effectLst/>
                        </a:rPr>
                        <a:t>5</a:t>
                      </a:r>
                      <a:endParaRPr lang="en-IN">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b="0" dirty="0" err="1">
                          <a:effectLst/>
                        </a:rPr>
                        <a:t>Rewa</a:t>
                      </a:r>
                      <a:r>
                        <a:rPr lang="en-IN" b="0" dirty="0">
                          <a:effectLst/>
                        </a:rPr>
                        <a:t> Ultra Mega Solar, Madhya Pradesh</a:t>
                      </a:r>
                      <a:endParaRPr lang="en-IN"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11532031"/>
                  </a:ext>
                </a:extLst>
              </a:tr>
            </a:tbl>
          </a:graphicData>
        </a:graphic>
      </p:graphicFrame>
      <p:pic>
        <p:nvPicPr>
          <p:cNvPr id="10" name="Picture 9">
            <a:extLst>
              <a:ext uri="{FF2B5EF4-FFF2-40B4-BE49-F238E27FC236}">
                <a16:creationId xmlns:a16="http://schemas.microsoft.com/office/drawing/2014/main" id="{9D9B5C79-50F4-A223-D114-94973F89301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313" b="95000" l="10000" r="90000">
                        <a14:foregroundMark x1="45625" y1="10625" x2="45625" y2="10625"/>
                        <a14:foregroundMark x1="46250" y1="8750" x2="46250" y2="8750"/>
                        <a14:foregroundMark x1="51563" y1="5313" x2="51563" y2="5313"/>
                        <a14:foregroundMark x1="59375" y1="27813" x2="59375" y2="27813"/>
                        <a14:foregroundMark x1="59688" y1="27500" x2="59688" y2="27500"/>
                        <a14:foregroundMark x1="52500" y1="30312" x2="52500" y2="30312"/>
                        <a14:foregroundMark x1="62813" y1="91563" x2="62813" y2="91563"/>
                        <a14:foregroundMark x1="48125" y1="95000" x2="48125" y2="95000"/>
                      </a14:backgroundRemoval>
                    </a14:imgEffect>
                  </a14:imgLayer>
                </a14:imgProps>
              </a:ext>
            </a:extLst>
          </a:blip>
          <a:stretch>
            <a:fillRect/>
          </a:stretch>
        </p:blipFill>
        <p:spPr>
          <a:xfrm>
            <a:off x="-439271" y="3429000"/>
            <a:ext cx="3500717" cy="3500717"/>
          </a:xfrm>
          <a:prstGeom prst="rect">
            <a:avLst/>
          </a:prstGeom>
        </p:spPr>
      </p:pic>
    </p:spTree>
    <p:extLst>
      <p:ext uri="{BB962C8B-B14F-4D97-AF65-F5344CB8AC3E}">
        <p14:creationId xmlns:p14="http://schemas.microsoft.com/office/powerpoint/2010/main" val="32974115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1F7F832-84CA-9D7A-111A-5EE49507A324}"/>
              </a:ext>
            </a:extLst>
          </p:cNvPr>
          <p:cNvSpPr txBox="1"/>
          <p:nvPr/>
        </p:nvSpPr>
        <p:spPr>
          <a:xfrm>
            <a:off x="-66675" y="0"/>
            <a:ext cx="7219950" cy="3139321"/>
          </a:xfrm>
          <a:prstGeom prst="rect">
            <a:avLst/>
          </a:prstGeom>
          <a:noFill/>
        </p:spPr>
        <p:txBody>
          <a:bodyPr wrap="square">
            <a:spAutoFit/>
          </a:bodyPr>
          <a:lstStyle/>
          <a:p>
            <a:pPr algn="l"/>
            <a:r>
              <a:rPr lang="en-US" b="1" i="0" dirty="0">
                <a:solidFill>
                  <a:srgbClr val="000000"/>
                </a:solidFill>
                <a:effectLst/>
                <a:latin typeface="Roboto" panose="02000000000000000000" pitchFamily="2" charset="0"/>
              </a:rPr>
              <a:t>1. </a:t>
            </a:r>
            <a:r>
              <a:rPr lang="en-US" b="1" i="0" dirty="0" err="1">
                <a:solidFill>
                  <a:srgbClr val="000000"/>
                </a:solidFill>
                <a:effectLst/>
                <a:latin typeface="Roboto" panose="02000000000000000000" pitchFamily="2" charset="0"/>
              </a:rPr>
              <a:t>Bhadla</a:t>
            </a:r>
            <a:r>
              <a:rPr lang="en-US" b="1" i="0" dirty="0">
                <a:solidFill>
                  <a:srgbClr val="000000"/>
                </a:solidFill>
                <a:effectLst/>
                <a:latin typeface="Roboto" panose="02000000000000000000" pitchFamily="2" charset="0"/>
              </a:rPr>
              <a:t> Solar Park, Rajasthan</a:t>
            </a:r>
          </a:p>
          <a:p>
            <a:pPr algn="l"/>
            <a:r>
              <a:rPr lang="en-US" b="1" i="0" dirty="0">
                <a:solidFill>
                  <a:srgbClr val="000000"/>
                </a:solidFill>
                <a:effectLst/>
                <a:latin typeface="Roboto" panose="02000000000000000000" pitchFamily="2" charset="0"/>
              </a:rPr>
              <a:t>Location: Jodhpur district of Rajasthan</a:t>
            </a:r>
            <a:endParaRPr lang="en-US" b="0" i="0" dirty="0">
              <a:solidFill>
                <a:srgbClr val="000000"/>
              </a:solidFill>
              <a:effectLst/>
              <a:latin typeface="Roboto" panose="02000000000000000000" pitchFamily="2" charset="0"/>
            </a:endParaRPr>
          </a:p>
          <a:p>
            <a:pPr algn="l"/>
            <a:r>
              <a:rPr lang="en-US" b="1" i="0" dirty="0">
                <a:solidFill>
                  <a:srgbClr val="000000"/>
                </a:solidFill>
                <a:effectLst/>
                <a:latin typeface="Roboto" panose="02000000000000000000" pitchFamily="2" charset="0"/>
              </a:rPr>
              <a:t>Power Generation: 2055 MW</a:t>
            </a:r>
            <a:endParaRPr lang="en-US" b="0" i="0" dirty="0">
              <a:solidFill>
                <a:srgbClr val="000000"/>
              </a:solidFill>
              <a:effectLst/>
              <a:latin typeface="Roboto" panose="02000000000000000000" pitchFamily="2" charset="0"/>
            </a:endParaRPr>
          </a:p>
          <a:p>
            <a:pPr algn="l"/>
            <a:r>
              <a:rPr lang="en-US" b="1" i="0" dirty="0">
                <a:solidFill>
                  <a:srgbClr val="000000"/>
                </a:solidFill>
                <a:effectLst/>
                <a:latin typeface="Roboto" panose="02000000000000000000" pitchFamily="2" charset="0"/>
              </a:rPr>
              <a:t>Area of Park: 14000 acres</a:t>
            </a:r>
            <a:endParaRPr lang="en-US" b="0" i="0" dirty="0">
              <a:solidFill>
                <a:srgbClr val="000000"/>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It is the world's biggest solar park in terms of power generation and second largest in terms of area. The average temperatures in </a:t>
            </a:r>
            <a:r>
              <a:rPr lang="en-US" b="0" i="0" dirty="0" err="1">
                <a:solidFill>
                  <a:srgbClr val="000000"/>
                </a:solidFill>
                <a:effectLst/>
                <a:latin typeface="Roboto" panose="02000000000000000000" pitchFamily="2" charset="0"/>
              </a:rPr>
              <a:t>Bhadla</a:t>
            </a:r>
            <a:r>
              <a:rPr lang="en-US" b="0" i="0" dirty="0">
                <a:solidFill>
                  <a:srgbClr val="000000"/>
                </a:solidFill>
                <a:effectLst/>
                <a:latin typeface="Roboto" panose="02000000000000000000" pitchFamily="2" charset="0"/>
              </a:rPr>
              <a:t> range between 46 and 48 degrees </a:t>
            </a:r>
            <a:r>
              <a:rPr lang="en-US" b="0" i="0" dirty="0" err="1">
                <a:solidFill>
                  <a:srgbClr val="000000"/>
                </a:solidFill>
                <a:effectLst/>
                <a:latin typeface="Roboto" panose="02000000000000000000" pitchFamily="2" charset="0"/>
              </a:rPr>
              <a:t>centigrades</a:t>
            </a:r>
            <a:r>
              <a:rPr lang="en-US" b="0" i="0" dirty="0">
                <a:solidFill>
                  <a:srgbClr val="000000"/>
                </a:solidFill>
                <a:effectLst/>
                <a:latin typeface="Roboto" panose="02000000000000000000" pitchFamily="2" charset="0"/>
              </a:rPr>
              <a:t>. The geography is quite against the solar plant as hot winds and sand storms cover the place frequently. </a:t>
            </a:r>
            <a:r>
              <a:rPr lang="en-US" b="0" i="0" dirty="0" err="1">
                <a:solidFill>
                  <a:srgbClr val="000000"/>
                </a:solidFill>
                <a:effectLst/>
                <a:latin typeface="Roboto" panose="02000000000000000000" pitchFamily="2" charset="0"/>
              </a:rPr>
              <a:t>Bhadla</a:t>
            </a:r>
            <a:r>
              <a:rPr lang="en-US" b="0" i="0" dirty="0">
                <a:solidFill>
                  <a:srgbClr val="000000"/>
                </a:solidFill>
                <a:effectLst/>
                <a:latin typeface="Roboto" panose="02000000000000000000" pitchFamily="2" charset="0"/>
              </a:rPr>
              <a:t> is a sandy, dry and arid region spread in about 45 square </a:t>
            </a:r>
            <a:r>
              <a:rPr lang="en-US" b="0" i="0" dirty="0" err="1">
                <a:solidFill>
                  <a:srgbClr val="000000"/>
                </a:solidFill>
                <a:effectLst/>
                <a:latin typeface="Roboto" panose="02000000000000000000" pitchFamily="2" charset="0"/>
              </a:rPr>
              <a:t>kilometres</a:t>
            </a:r>
            <a:r>
              <a:rPr lang="en-US" b="0" i="0" dirty="0">
                <a:solidFill>
                  <a:srgbClr val="000000"/>
                </a:solidFill>
                <a:effectLst/>
                <a:latin typeface="Roboto" panose="02000000000000000000" pitchFamily="2" charset="0"/>
              </a:rPr>
              <a:t>. The average money spent in the plant is around 10,000 crore. </a:t>
            </a:r>
          </a:p>
        </p:txBody>
      </p:sp>
      <p:pic>
        <p:nvPicPr>
          <p:cNvPr id="1030" name="Picture 6" descr="Bhadla Power Plant">
            <a:extLst>
              <a:ext uri="{FF2B5EF4-FFF2-40B4-BE49-F238E27FC236}">
                <a16:creationId xmlns:a16="http://schemas.microsoft.com/office/drawing/2014/main" id="{E9251378-0F1B-9BB3-1BE9-31FC3FCED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1900" y="0"/>
            <a:ext cx="4610100" cy="32861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816151F-4BF5-A444-9744-2CC2B921273E}"/>
              </a:ext>
            </a:extLst>
          </p:cNvPr>
          <p:cNvSpPr txBox="1"/>
          <p:nvPr/>
        </p:nvSpPr>
        <p:spPr>
          <a:xfrm>
            <a:off x="4962525" y="3690105"/>
            <a:ext cx="7105650" cy="2862322"/>
          </a:xfrm>
          <a:prstGeom prst="rect">
            <a:avLst/>
          </a:prstGeom>
          <a:noFill/>
        </p:spPr>
        <p:txBody>
          <a:bodyPr wrap="square">
            <a:spAutoFit/>
          </a:bodyPr>
          <a:lstStyle/>
          <a:p>
            <a:pPr algn="l"/>
            <a:r>
              <a:rPr lang="en-US" b="1" i="0" dirty="0">
                <a:solidFill>
                  <a:srgbClr val="000000"/>
                </a:solidFill>
                <a:effectLst/>
                <a:latin typeface="Roboto" panose="02000000000000000000" pitchFamily="2" charset="0"/>
              </a:rPr>
              <a:t>2. </a:t>
            </a:r>
            <a:r>
              <a:rPr lang="en-US" b="1" i="0" dirty="0" err="1">
                <a:solidFill>
                  <a:srgbClr val="000000"/>
                </a:solidFill>
                <a:effectLst/>
                <a:latin typeface="Roboto" panose="02000000000000000000" pitchFamily="2" charset="0"/>
              </a:rPr>
              <a:t>Pavagada</a:t>
            </a:r>
            <a:r>
              <a:rPr lang="en-US" b="1" i="0" dirty="0">
                <a:solidFill>
                  <a:srgbClr val="000000"/>
                </a:solidFill>
                <a:effectLst/>
                <a:latin typeface="Roboto" panose="02000000000000000000" pitchFamily="2" charset="0"/>
              </a:rPr>
              <a:t> Solar Park</a:t>
            </a:r>
          </a:p>
          <a:p>
            <a:pPr algn="l"/>
            <a:r>
              <a:rPr lang="en-US" b="1" i="0" dirty="0">
                <a:solidFill>
                  <a:srgbClr val="000000"/>
                </a:solidFill>
                <a:effectLst/>
                <a:latin typeface="Roboto" panose="02000000000000000000" pitchFamily="2" charset="0"/>
              </a:rPr>
              <a:t>Location: </a:t>
            </a:r>
            <a:r>
              <a:rPr lang="en-US" b="1" i="0" dirty="0" err="1">
                <a:solidFill>
                  <a:srgbClr val="000000"/>
                </a:solidFill>
                <a:effectLst/>
                <a:latin typeface="Roboto" panose="02000000000000000000" pitchFamily="2" charset="0"/>
              </a:rPr>
              <a:t>Palavalli</a:t>
            </a:r>
            <a:r>
              <a:rPr lang="en-US" b="1" i="0" dirty="0">
                <a:solidFill>
                  <a:srgbClr val="000000"/>
                </a:solidFill>
                <a:effectLst/>
                <a:latin typeface="Roboto" panose="02000000000000000000" pitchFamily="2" charset="0"/>
              </a:rPr>
              <a:t>, Karnataka</a:t>
            </a:r>
            <a:endParaRPr lang="en-US" b="0" i="0" dirty="0">
              <a:solidFill>
                <a:srgbClr val="000000"/>
              </a:solidFill>
              <a:effectLst/>
              <a:latin typeface="Roboto" panose="02000000000000000000" pitchFamily="2" charset="0"/>
            </a:endParaRPr>
          </a:p>
          <a:p>
            <a:pPr algn="l"/>
            <a:r>
              <a:rPr lang="en-US" b="1" i="0" dirty="0">
                <a:solidFill>
                  <a:srgbClr val="000000"/>
                </a:solidFill>
                <a:effectLst/>
                <a:latin typeface="Roboto" panose="02000000000000000000" pitchFamily="2" charset="0"/>
              </a:rPr>
              <a:t>Power Generation: 2000MW</a:t>
            </a:r>
            <a:endParaRPr lang="en-US" b="0" i="0" dirty="0">
              <a:solidFill>
                <a:srgbClr val="000000"/>
              </a:solidFill>
              <a:effectLst/>
              <a:latin typeface="Roboto" panose="02000000000000000000" pitchFamily="2" charset="0"/>
            </a:endParaRPr>
          </a:p>
          <a:p>
            <a:pPr algn="l"/>
            <a:r>
              <a:rPr lang="en-US" b="1" i="0" dirty="0">
                <a:solidFill>
                  <a:srgbClr val="000000"/>
                </a:solidFill>
                <a:effectLst/>
                <a:latin typeface="Roboto" panose="02000000000000000000" pitchFamily="2" charset="0"/>
              </a:rPr>
              <a:t>Area of Park: 13000 acres</a:t>
            </a:r>
            <a:endParaRPr lang="en-US" b="0" i="0" dirty="0">
              <a:solidFill>
                <a:srgbClr val="000000"/>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This solar park is located in Karnataka which is estimated to be hosting many solar plants due to its highly supportive geography. It has become operational since last year and is the second biggest solar power parks in the world in terms of energy. Shakti </a:t>
            </a:r>
            <a:r>
              <a:rPr lang="en-US" b="0" i="0" dirty="0" err="1">
                <a:solidFill>
                  <a:srgbClr val="000000"/>
                </a:solidFill>
                <a:effectLst/>
                <a:latin typeface="Roboto" panose="02000000000000000000" pitchFamily="2" charset="0"/>
              </a:rPr>
              <a:t>Sthala</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Pavagada</a:t>
            </a:r>
            <a:r>
              <a:rPr lang="en-US" b="0" i="0" dirty="0">
                <a:solidFill>
                  <a:srgbClr val="000000"/>
                </a:solidFill>
                <a:effectLst/>
                <a:latin typeface="Roboto" panose="02000000000000000000" pitchFamily="2" charset="0"/>
              </a:rPr>
              <a:t> Solar Park in Karnataka is one of the world’s biggest solar parks in the country.</a:t>
            </a:r>
          </a:p>
        </p:txBody>
      </p:sp>
      <p:pic>
        <p:nvPicPr>
          <p:cNvPr id="1032" name="Picture 8" descr="Pavagada Power Plant">
            <a:extLst>
              <a:ext uri="{FF2B5EF4-FFF2-40B4-BE49-F238E27FC236}">
                <a16:creationId xmlns:a16="http://schemas.microsoft.com/office/drawing/2014/main" id="{91F1C602-2924-58B9-A062-50FD83BAB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0"/>
            <a:ext cx="4467225"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043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6D58C78-DA93-1979-6CA3-FCE25EBA72F7}"/>
              </a:ext>
            </a:extLst>
          </p:cNvPr>
          <p:cNvSpPr txBox="1"/>
          <p:nvPr/>
        </p:nvSpPr>
        <p:spPr>
          <a:xfrm>
            <a:off x="6696075" y="76111"/>
            <a:ext cx="6096000" cy="1200329"/>
          </a:xfrm>
          <a:prstGeom prst="rect">
            <a:avLst/>
          </a:prstGeom>
          <a:noFill/>
        </p:spPr>
        <p:txBody>
          <a:bodyPr wrap="square">
            <a:spAutoFit/>
          </a:bodyPr>
          <a:lstStyle/>
          <a:p>
            <a:pPr algn="l"/>
            <a:r>
              <a:rPr lang="en-IN" b="1" i="0" dirty="0">
                <a:solidFill>
                  <a:srgbClr val="000000"/>
                </a:solidFill>
                <a:effectLst/>
                <a:latin typeface="Roboto" panose="02000000000000000000" pitchFamily="2" charset="0"/>
              </a:rPr>
              <a:t>3. Kurnool Ultra Mega Solar Park, Andhra Pradesh</a:t>
            </a:r>
          </a:p>
          <a:p>
            <a:pPr algn="l"/>
            <a:r>
              <a:rPr lang="en-IN" b="1" i="0" dirty="0">
                <a:solidFill>
                  <a:srgbClr val="000000"/>
                </a:solidFill>
                <a:effectLst/>
                <a:latin typeface="Roboto" panose="02000000000000000000" pitchFamily="2" charset="0"/>
              </a:rPr>
              <a:t>Location: Kurnool, Andhra Pradesh</a:t>
            </a:r>
            <a:endParaRPr lang="en-IN" b="0" i="0" dirty="0">
              <a:solidFill>
                <a:srgbClr val="000000"/>
              </a:solidFill>
              <a:effectLst/>
              <a:latin typeface="Roboto" panose="02000000000000000000" pitchFamily="2" charset="0"/>
            </a:endParaRPr>
          </a:p>
          <a:p>
            <a:br>
              <a:rPr lang="en-IN" b="0" i="0" dirty="0">
                <a:solidFill>
                  <a:srgbClr val="000000"/>
                </a:solidFill>
                <a:effectLst/>
                <a:latin typeface="Roboto" panose="02000000000000000000" pitchFamily="2" charset="0"/>
              </a:rPr>
            </a:br>
            <a:endParaRPr lang="en-IN" dirty="0"/>
          </a:p>
        </p:txBody>
      </p:sp>
      <p:sp>
        <p:nvSpPr>
          <p:cNvPr id="9" name="TextBox 8">
            <a:extLst>
              <a:ext uri="{FF2B5EF4-FFF2-40B4-BE49-F238E27FC236}">
                <a16:creationId xmlns:a16="http://schemas.microsoft.com/office/drawing/2014/main" id="{18ED4F8B-40ED-B782-3478-429D84BC8D30}"/>
              </a:ext>
            </a:extLst>
          </p:cNvPr>
          <p:cNvSpPr txBox="1"/>
          <p:nvPr/>
        </p:nvSpPr>
        <p:spPr>
          <a:xfrm>
            <a:off x="6696075" y="676275"/>
            <a:ext cx="5298280" cy="3139321"/>
          </a:xfrm>
          <a:prstGeom prst="rect">
            <a:avLst/>
          </a:prstGeom>
          <a:noFill/>
        </p:spPr>
        <p:txBody>
          <a:bodyPr wrap="square">
            <a:spAutoFit/>
          </a:bodyPr>
          <a:lstStyle/>
          <a:p>
            <a:pPr algn="l"/>
            <a:r>
              <a:rPr lang="en-US" b="1" i="0" dirty="0">
                <a:solidFill>
                  <a:srgbClr val="000000"/>
                </a:solidFill>
                <a:effectLst/>
                <a:latin typeface="Roboto" panose="02000000000000000000" pitchFamily="2" charset="0"/>
              </a:rPr>
              <a:t>Power Generation: 1000 MW</a:t>
            </a:r>
            <a:endParaRPr lang="en-US" b="0" i="0" dirty="0">
              <a:solidFill>
                <a:srgbClr val="000000"/>
              </a:solidFill>
              <a:effectLst/>
              <a:latin typeface="Roboto" panose="02000000000000000000" pitchFamily="2" charset="0"/>
            </a:endParaRPr>
          </a:p>
          <a:p>
            <a:pPr algn="l"/>
            <a:r>
              <a:rPr lang="en-US" b="1" i="0" dirty="0">
                <a:solidFill>
                  <a:srgbClr val="000000"/>
                </a:solidFill>
                <a:effectLst/>
                <a:latin typeface="Roboto" panose="02000000000000000000" pitchFamily="2" charset="0"/>
              </a:rPr>
              <a:t>Area of Park: 5932 acres</a:t>
            </a:r>
            <a:endParaRPr lang="en-US" b="0" i="0" dirty="0">
              <a:solidFill>
                <a:srgbClr val="000000"/>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Kurnool Ultra Mega Solar Park is spread over 5,932.32 acres of area in Kurnool district of Andhra Pradesh and is one of the world’s largest solar park at the time. This plant was set up within two years by Andhra Pradesh Solar Power Corporation jointly with Solar Energy Corporation, Andhra Pradesh Generation Corporation and New and Renewable Energy Development Corporation using INR 7,143 crore.</a:t>
            </a:r>
          </a:p>
        </p:txBody>
      </p:sp>
      <p:pic>
        <p:nvPicPr>
          <p:cNvPr id="2050" name="Picture 2" descr="Kurnool Solar power Plant">
            <a:extLst>
              <a:ext uri="{FF2B5EF4-FFF2-40B4-BE49-F238E27FC236}">
                <a16:creationId xmlns:a16="http://schemas.microsoft.com/office/drawing/2014/main" id="{F49CADAC-CE25-A55E-E6E2-440089765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000750" cy="3429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DFFB7D-CFB0-DFBC-6D31-5AC639D582AF}"/>
              </a:ext>
            </a:extLst>
          </p:cNvPr>
          <p:cNvSpPr txBox="1"/>
          <p:nvPr/>
        </p:nvSpPr>
        <p:spPr>
          <a:xfrm>
            <a:off x="101799" y="3610035"/>
            <a:ext cx="5797151" cy="3139321"/>
          </a:xfrm>
          <a:prstGeom prst="rect">
            <a:avLst/>
          </a:prstGeom>
          <a:noFill/>
        </p:spPr>
        <p:txBody>
          <a:bodyPr wrap="square">
            <a:spAutoFit/>
          </a:bodyPr>
          <a:lstStyle/>
          <a:p>
            <a:pPr algn="l"/>
            <a:r>
              <a:rPr lang="en-US" b="1" i="0" dirty="0">
                <a:solidFill>
                  <a:srgbClr val="000000"/>
                </a:solidFill>
                <a:effectLst/>
                <a:latin typeface="Roboto" panose="02000000000000000000" pitchFamily="2" charset="0"/>
              </a:rPr>
              <a:t>4. NP Kunta Ultra Mega Solar Park</a:t>
            </a:r>
          </a:p>
          <a:p>
            <a:pPr algn="l"/>
            <a:r>
              <a:rPr lang="en-US" b="1" i="0" dirty="0">
                <a:solidFill>
                  <a:srgbClr val="000000"/>
                </a:solidFill>
                <a:effectLst/>
                <a:latin typeface="Roboto" panose="02000000000000000000" pitchFamily="2" charset="0"/>
              </a:rPr>
              <a:t>Location: </a:t>
            </a:r>
            <a:r>
              <a:rPr lang="en-US" b="1" i="0" dirty="0" err="1">
                <a:solidFill>
                  <a:srgbClr val="000000"/>
                </a:solidFill>
                <a:effectLst/>
                <a:latin typeface="Roboto" panose="02000000000000000000" pitchFamily="2" charset="0"/>
              </a:rPr>
              <a:t>Anathapuram</a:t>
            </a:r>
            <a:r>
              <a:rPr lang="en-US" b="1" i="0" dirty="0">
                <a:solidFill>
                  <a:srgbClr val="000000"/>
                </a:solidFill>
                <a:effectLst/>
                <a:latin typeface="Roboto" panose="02000000000000000000" pitchFamily="2" charset="0"/>
              </a:rPr>
              <a:t>, Andhra Pradesh</a:t>
            </a:r>
            <a:endParaRPr lang="en-US" b="0" i="0" dirty="0">
              <a:solidFill>
                <a:srgbClr val="000000"/>
              </a:solidFill>
              <a:effectLst/>
              <a:latin typeface="Roboto" panose="02000000000000000000" pitchFamily="2" charset="0"/>
            </a:endParaRPr>
          </a:p>
          <a:p>
            <a:pPr algn="l"/>
            <a:r>
              <a:rPr lang="en-US" b="1" i="0" dirty="0">
                <a:solidFill>
                  <a:srgbClr val="000000"/>
                </a:solidFill>
                <a:effectLst/>
                <a:latin typeface="Roboto" panose="02000000000000000000" pitchFamily="2" charset="0"/>
              </a:rPr>
              <a:t>Power Generation: 1500 MW </a:t>
            </a:r>
            <a:endParaRPr lang="en-US" b="0" i="0" dirty="0">
              <a:solidFill>
                <a:srgbClr val="000000"/>
              </a:solidFill>
              <a:effectLst/>
              <a:latin typeface="Roboto" panose="02000000000000000000" pitchFamily="2" charset="0"/>
            </a:endParaRPr>
          </a:p>
          <a:p>
            <a:pPr algn="l"/>
            <a:r>
              <a:rPr lang="en-US" b="1" i="0" dirty="0">
                <a:solidFill>
                  <a:srgbClr val="000000"/>
                </a:solidFill>
                <a:effectLst/>
                <a:latin typeface="Roboto" panose="02000000000000000000" pitchFamily="2" charset="0"/>
              </a:rPr>
              <a:t>Area of  Park: 7924 acres</a:t>
            </a:r>
            <a:endParaRPr lang="en-US" b="0" i="0" dirty="0">
              <a:solidFill>
                <a:srgbClr val="000000"/>
              </a:solidFill>
              <a:effectLst/>
              <a:latin typeface="Roboto" panose="02000000000000000000" pitchFamily="2" charset="0"/>
            </a:endParaRPr>
          </a:p>
          <a:p>
            <a:pPr algn="l"/>
            <a:r>
              <a:rPr lang="en-US" b="0" i="0" dirty="0">
                <a:solidFill>
                  <a:srgbClr val="000000"/>
                </a:solidFill>
                <a:effectLst/>
                <a:latin typeface="Roboto" panose="02000000000000000000" pitchFamily="2" charset="0"/>
              </a:rPr>
              <a:t>This solar park is also known as </a:t>
            </a:r>
            <a:r>
              <a:rPr lang="en-US" b="0" i="0" dirty="0" err="1">
                <a:solidFill>
                  <a:srgbClr val="000000"/>
                </a:solidFill>
                <a:effectLst/>
                <a:latin typeface="Roboto" panose="02000000000000000000" pitchFamily="2" charset="0"/>
              </a:rPr>
              <a:t>Ananthapuram</a:t>
            </a:r>
            <a:r>
              <a:rPr lang="en-US" b="0" i="0" dirty="0">
                <a:solidFill>
                  <a:srgbClr val="000000"/>
                </a:solidFill>
                <a:effectLst/>
                <a:latin typeface="Roboto" panose="02000000000000000000" pitchFamily="2" charset="0"/>
              </a:rPr>
              <a:t> Ultra Mega Solar Park is spread over a total area of 7,924.76 acres in </a:t>
            </a:r>
            <a:r>
              <a:rPr lang="en-US" b="0" i="0" dirty="0" err="1">
                <a:solidFill>
                  <a:srgbClr val="000000"/>
                </a:solidFill>
                <a:effectLst/>
                <a:latin typeface="Roboto" panose="02000000000000000000" pitchFamily="2" charset="0"/>
              </a:rPr>
              <a:t>Nambulapulakunta</a:t>
            </a:r>
            <a:r>
              <a:rPr lang="en-US" b="0" i="0" dirty="0">
                <a:solidFill>
                  <a:srgbClr val="000000"/>
                </a:solidFill>
                <a:effectLst/>
                <a:latin typeface="Roboto" panose="02000000000000000000" pitchFamily="2" charset="0"/>
              </a:rPr>
              <a:t> Mandal in the </a:t>
            </a:r>
            <a:r>
              <a:rPr lang="en-US" b="0" i="0" dirty="0" err="1">
                <a:solidFill>
                  <a:srgbClr val="000000"/>
                </a:solidFill>
                <a:effectLst/>
                <a:latin typeface="Roboto" panose="02000000000000000000" pitchFamily="2" charset="0"/>
              </a:rPr>
              <a:t>Ananthapur</a:t>
            </a:r>
            <a:r>
              <a:rPr lang="en-US" b="0" i="0" dirty="0">
                <a:solidFill>
                  <a:srgbClr val="000000"/>
                </a:solidFill>
                <a:effectLst/>
                <a:latin typeface="Roboto" panose="02000000000000000000" pitchFamily="2" charset="0"/>
              </a:rPr>
              <a:t> district of the Indian state of Andhra Pradesh. Commissioned in May 2016, this park is owned by Andhra Pradesh Solar Power Corporation Private Limited, APSPCL.</a:t>
            </a:r>
          </a:p>
        </p:txBody>
      </p:sp>
      <p:pic>
        <p:nvPicPr>
          <p:cNvPr id="2052" name="Picture 4" descr="NP Kunta Power Plant">
            <a:extLst>
              <a:ext uri="{FF2B5EF4-FFF2-40B4-BE49-F238E27FC236}">
                <a16:creationId xmlns:a16="http://schemas.microsoft.com/office/drawing/2014/main" id="{7ECF6D22-D9FE-7FB9-5727-8A4534A1E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850" y="3815596"/>
            <a:ext cx="5772150" cy="2933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624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083783-E44C-CB78-080E-6612E0AE31B7}"/>
              </a:ext>
            </a:extLst>
          </p:cNvPr>
          <p:cNvSpPr txBox="1"/>
          <p:nvPr/>
        </p:nvSpPr>
        <p:spPr>
          <a:xfrm>
            <a:off x="104775" y="201990"/>
            <a:ext cx="8268260" cy="2862322"/>
          </a:xfrm>
          <a:prstGeom prst="rect">
            <a:avLst/>
          </a:prstGeom>
          <a:noFill/>
        </p:spPr>
        <p:txBody>
          <a:bodyPr wrap="square">
            <a:spAutoFit/>
          </a:bodyPr>
          <a:lstStyle/>
          <a:p>
            <a:r>
              <a:rPr lang="en-IN" b="1" dirty="0">
                <a:effectLst/>
                <a:latin typeface="Roboto" panose="02000000000000000000" pitchFamily="2" charset="0"/>
              </a:rPr>
              <a:t>5. </a:t>
            </a:r>
            <a:r>
              <a:rPr lang="en-IN" b="1" dirty="0" err="1">
                <a:effectLst/>
                <a:latin typeface="Roboto" panose="02000000000000000000" pitchFamily="2" charset="0"/>
              </a:rPr>
              <a:t>Rewa</a:t>
            </a:r>
            <a:r>
              <a:rPr lang="en-IN" b="1" dirty="0">
                <a:effectLst/>
                <a:latin typeface="Roboto" panose="02000000000000000000" pitchFamily="2" charset="0"/>
              </a:rPr>
              <a:t> Ultra Mega Solar Plant</a:t>
            </a:r>
          </a:p>
          <a:p>
            <a:r>
              <a:rPr lang="en-IN" b="1" dirty="0">
                <a:effectLst/>
              </a:rPr>
              <a:t>Location: </a:t>
            </a:r>
            <a:r>
              <a:rPr lang="en-IN" b="1" dirty="0" err="1">
                <a:effectLst/>
              </a:rPr>
              <a:t>Rewa</a:t>
            </a:r>
            <a:r>
              <a:rPr lang="en-IN" b="1" dirty="0">
                <a:effectLst/>
              </a:rPr>
              <a:t>, Madhya Pradesh</a:t>
            </a:r>
            <a:endParaRPr lang="en-IN" dirty="0">
              <a:effectLst/>
            </a:endParaRPr>
          </a:p>
          <a:p>
            <a:r>
              <a:rPr lang="en-IN" b="1" dirty="0">
                <a:effectLst/>
              </a:rPr>
              <a:t>Power Generation: 750 MW</a:t>
            </a:r>
            <a:endParaRPr lang="en-IN" dirty="0">
              <a:effectLst/>
            </a:endParaRPr>
          </a:p>
          <a:p>
            <a:r>
              <a:rPr lang="en-IN" b="1" dirty="0">
                <a:effectLst/>
              </a:rPr>
              <a:t>Area of Park: 1590 acres</a:t>
            </a:r>
            <a:endParaRPr lang="en-IN" dirty="0">
              <a:effectLst/>
            </a:endParaRPr>
          </a:p>
          <a:p>
            <a:r>
              <a:rPr lang="en-IN" dirty="0" err="1">
                <a:effectLst/>
              </a:rPr>
              <a:t>Rewa</a:t>
            </a:r>
            <a:r>
              <a:rPr lang="en-IN" dirty="0">
                <a:effectLst/>
              </a:rPr>
              <a:t> Ultra Mega Solar Limited (RUMSL), is the agency responsible for the implementation of the project. It is a joint venture between the Madhya Pradesh </a:t>
            </a:r>
            <a:r>
              <a:rPr lang="en-IN" dirty="0" err="1">
                <a:effectLst/>
              </a:rPr>
              <a:t>Urja</a:t>
            </a:r>
            <a:r>
              <a:rPr lang="en-IN" dirty="0">
                <a:effectLst/>
              </a:rPr>
              <a:t> Vikash Nigam Limited (MPUVNL) and the Solar Energy Corporation of India (SECI).</a:t>
            </a:r>
          </a:p>
          <a:p>
            <a:br>
              <a:rPr lang="en-IN" dirty="0">
                <a:effectLst/>
              </a:rPr>
            </a:br>
            <a:endParaRPr lang="en-IN" dirty="0"/>
          </a:p>
        </p:txBody>
      </p:sp>
      <p:pic>
        <p:nvPicPr>
          <p:cNvPr id="3074" name="Picture 2" descr="Rewa Power Plant">
            <a:extLst>
              <a:ext uri="{FF2B5EF4-FFF2-40B4-BE49-F238E27FC236}">
                <a16:creationId xmlns:a16="http://schemas.microsoft.com/office/drawing/2014/main" id="{E4AA00B5-E3F8-0BEC-045E-192463E19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8846" y="3107454"/>
            <a:ext cx="6363154" cy="37505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C2C61DE7-2D81-15BE-2BCA-C8F1E7950ED9}"/>
              </a:ext>
            </a:extLst>
          </p:cNvPr>
          <p:cNvGraphicFramePr>
            <a:graphicFrameLocks noGrp="1"/>
          </p:cNvGraphicFramePr>
          <p:nvPr>
            <p:extLst>
              <p:ext uri="{D42A27DB-BD31-4B8C-83A1-F6EECF244321}">
                <p14:modId xmlns:p14="http://schemas.microsoft.com/office/powerpoint/2010/main" val="3450784470"/>
              </p:ext>
            </p:extLst>
          </p:nvPr>
        </p:nvGraphicFramePr>
        <p:xfrm>
          <a:off x="268942" y="4849355"/>
          <a:ext cx="4797015" cy="1584960"/>
        </p:xfrm>
        <a:graphic>
          <a:graphicData uri="http://schemas.openxmlformats.org/drawingml/2006/table">
            <a:tbl>
              <a:tblPr/>
              <a:tblGrid>
                <a:gridCol w="2312895">
                  <a:extLst>
                    <a:ext uri="{9D8B030D-6E8A-4147-A177-3AD203B41FA5}">
                      <a16:colId xmlns:a16="http://schemas.microsoft.com/office/drawing/2014/main" val="2325147735"/>
                    </a:ext>
                  </a:extLst>
                </a:gridCol>
                <a:gridCol w="2484120">
                  <a:extLst>
                    <a:ext uri="{9D8B030D-6E8A-4147-A177-3AD203B41FA5}">
                      <a16:colId xmlns:a16="http://schemas.microsoft.com/office/drawing/2014/main" val="551463947"/>
                    </a:ext>
                  </a:extLst>
                </a:gridCol>
              </a:tblGrid>
              <a:tr h="0">
                <a:tc>
                  <a:txBody>
                    <a:bodyPr/>
                    <a:lstStyle/>
                    <a:p>
                      <a:r>
                        <a:rPr lang="en-IN" dirty="0">
                          <a:effectLst/>
                        </a:rPr>
                        <a:t>2017–18</a:t>
                      </a:r>
                    </a:p>
                  </a:txBody>
                  <a:tcPr marR="76200" marT="60960" marB="60960" anchor="ctr">
                    <a:lnL>
                      <a:noFill/>
                    </a:lnL>
                    <a:lnR>
                      <a:noFill/>
                    </a:lnR>
                    <a:lnT>
                      <a:noFill/>
                    </a:lnT>
                    <a:lnB w="7620" cap="flat" cmpd="sng" algn="ctr">
                      <a:solidFill>
                        <a:srgbClr val="DADCE0"/>
                      </a:solidFill>
                      <a:prstDash val="solid"/>
                      <a:round/>
                      <a:headEnd type="none" w="med" len="med"/>
                      <a:tailEnd type="none" w="med" len="med"/>
                    </a:lnB>
                    <a:solidFill>
                      <a:srgbClr val="FFFFFF"/>
                    </a:solidFill>
                  </a:tcPr>
                </a:tc>
                <a:tc>
                  <a:txBody>
                    <a:bodyPr/>
                    <a:lstStyle/>
                    <a:p>
                      <a:r>
                        <a:rPr lang="en-IN">
                          <a:effectLst/>
                        </a:rPr>
                        <a:t>25.87</a:t>
                      </a:r>
                    </a:p>
                  </a:txBody>
                  <a:tcPr marL="76200" marR="76200" marT="60960" marB="60960" anchor="ctr">
                    <a:lnL>
                      <a:noFill/>
                    </a:lnL>
                    <a:lnR>
                      <a:noFill/>
                    </a:lnR>
                    <a:lnT>
                      <a:noFill/>
                    </a:lnT>
                    <a:lnB w="7620" cap="flat" cmpd="sng" algn="ctr">
                      <a:solidFill>
                        <a:srgbClr val="DADCE0"/>
                      </a:solidFill>
                      <a:prstDash val="solid"/>
                      <a:round/>
                      <a:headEnd type="none" w="med" len="med"/>
                      <a:tailEnd type="none" w="med" len="med"/>
                    </a:lnB>
                    <a:solidFill>
                      <a:srgbClr val="FFFFFF"/>
                    </a:solidFill>
                  </a:tcPr>
                </a:tc>
                <a:extLst>
                  <a:ext uri="{0D108BD9-81ED-4DB2-BD59-A6C34878D82A}">
                    <a16:rowId xmlns:a16="http://schemas.microsoft.com/office/drawing/2014/main" val="1123073948"/>
                  </a:ext>
                </a:extLst>
              </a:tr>
              <a:tr h="198120">
                <a:tc>
                  <a:txBody>
                    <a:bodyPr/>
                    <a:lstStyle/>
                    <a:p>
                      <a:r>
                        <a:rPr lang="en-IN" dirty="0">
                          <a:effectLst/>
                        </a:rPr>
                        <a:t>2018–19</a:t>
                      </a:r>
                    </a:p>
                  </a:txBody>
                  <a:tcPr marR="76200" marT="60960" marB="60960" anchor="ctr">
                    <a:lnL>
                      <a:noFill/>
                    </a:lnL>
                    <a:lnR>
                      <a:noFill/>
                    </a:lnR>
                    <a:lnT w="7620" cap="flat" cmpd="sng" algn="ctr">
                      <a:solidFill>
                        <a:srgbClr val="DADCE0"/>
                      </a:solidFill>
                      <a:prstDash val="solid"/>
                      <a:round/>
                      <a:headEnd type="none" w="med" len="med"/>
                      <a:tailEnd type="none" w="med" len="med"/>
                    </a:lnT>
                    <a:lnB w="7620" cap="flat" cmpd="sng" algn="ctr">
                      <a:solidFill>
                        <a:srgbClr val="DADCE0"/>
                      </a:solidFill>
                      <a:prstDash val="solid"/>
                      <a:round/>
                      <a:headEnd type="none" w="med" len="med"/>
                      <a:tailEnd type="none" w="med" len="med"/>
                    </a:lnB>
                    <a:solidFill>
                      <a:srgbClr val="FFFFFF"/>
                    </a:solidFill>
                  </a:tcPr>
                </a:tc>
                <a:tc>
                  <a:txBody>
                    <a:bodyPr/>
                    <a:lstStyle/>
                    <a:p>
                      <a:r>
                        <a:rPr lang="en-IN">
                          <a:effectLst/>
                        </a:rPr>
                        <a:t>39.27</a:t>
                      </a:r>
                    </a:p>
                  </a:txBody>
                  <a:tcPr marL="76200" marR="76200" marT="60960" marB="60960" anchor="ctr">
                    <a:lnL>
                      <a:noFill/>
                    </a:lnL>
                    <a:lnR>
                      <a:noFill/>
                    </a:lnR>
                    <a:lnT w="7620" cap="flat" cmpd="sng" algn="ctr">
                      <a:solidFill>
                        <a:srgbClr val="DADCE0"/>
                      </a:solidFill>
                      <a:prstDash val="solid"/>
                      <a:round/>
                      <a:headEnd type="none" w="med" len="med"/>
                      <a:tailEnd type="none" w="med" len="med"/>
                    </a:lnT>
                    <a:lnB w="7620" cap="flat" cmpd="sng" algn="ctr">
                      <a:solidFill>
                        <a:srgbClr val="DADCE0"/>
                      </a:solidFill>
                      <a:prstDash val="solid"/>
                      <a:round/>
                      <a:headEnd type="none" w="med" len="med"/>
                      <a:tailEnd type="none" w="med" len="med"/>
                    </a:lnB>
                    <a:solidFill>
                      <a:srgbClr val="FFFFFF"/>
                    </a:solidFill>
                  </a:tcPr>
                </a:tc>
                <a:extLst>
                  <a:ext uri="{0D108BD9-81ED-4DB2-BD59-A6C34878D82A}">
                    <a16:rowId xmlns:a16="http://schemas.microsoft.com/office/drawing/2014/main" val="2561169331"/>
                  </a:ext>
                </a:extLst>
              </a:tr>
              <a:tr h="198120">
                <a:tc>
                  <a:txBody>
                    <a:bodyPr/>
                    <a:lstStyle/>
                    <a:p>
                      <a:r>
                        <a:rPr lang="en-IN" dirty="0">
                          <a:effectLst/>
                        </a:rPr>
                        <a:t>2019–20</a:t>
                      </a:r>
                    </a:p>
                  </a:txBody>
                  <a:tcPr marR="76200" marT="60960" marB="60960" anchor="ctr">
                    <a:lnL>
                      <a:noFill/>
                    </a:lnL>
                    <a:lnR>
                      <a:noFill/>
                    </a:lnR>
                    <a:lnT w="7620" cap="flat" cmpd="sng" algn="ctr">
                      <a:solidFill>
                        <a:srgbClr val="DADCE0"/>
                      </a:solidFill>
                      <a:prstDash val="solid"/>
                      <a:round/>
                      <a:headEnd type="none" w="med" len="med"/>
                      <a:tailEnd type="none" w="med" len="med"/>
                    </a:lnT>
                    <a:lnB w="7620" cap="flat" cmpd="sng" algn="ctr">
                      <a:solidFill>
                        <a:srgbClr val="DADCE0"/>
                      </a:solidFill>
                      <a:prstDash val="solid"/>
                      <a:round/>
                      <a:headEnd type="none" w="med" len="med"/>
                      <a:tailEnd type="none" w="med" len="med"/>
                    </a:lnB>
                    <a:solidFill>
                      <a:srgbClr val="FFFFFF"/>
                    </a:solidFill>
                  </a:tcPr>
                </a:tc>
                <a:tc>
                  <a:txBody>
                    <a:bodyPr/>
                    <a:lstStyle/>
                    <a:p>
                      <a:r>
                        <a:rPr lang="en-IN">
                          <a:effectLst/>
                        </a:rPr>
                        <a:t>50.13</a:t>
                      </a:r>
                    </a:p>
                  </a:txBody>
                  <a:tcPr marL="76200" marR="76200" marT="60960" marB="60960" anchor="ctr">
                    <a:lnL>
                      <a:noFill/>
                    </a:lnL>
                    <a:lnR>
                      <a:noFill/>
                    </a:lnR>
                    <a:lnT w="7620" cap="flat" cmpd="sng" algn="ctr">
                      <a:solidFill>
                        <a:srgbClr val="DADCE0"/>
                      </a:solidFill>
                      <a:prstDash val="solid"/>
                      <a:round/>
                      <a:headEnd type="none" w="med" len="med"/>
                      <a:tailEnd type="none" w="med" len="med"/>
                    </a:lnT>
                    <a:lnB w="7620" cap="flat" cmpd="sng" algn="ctr">
                      <a:solidFill>
                        <a:srgbClr val="DADCE0"/>
                      </a:solidFill>
                      <a:prstDash val="solid"/>
                      <a:round/>
                      <a:headEnd type="none" w="med" len="med"/>
                      <a:tailEnd type="none" w="med" len="med"/>
                    </a:lnB>
                    <a:solidFill>
                      <a:srgbClr val="FFFFFF"/>
                    </a:solidFill>
                  </a:tcPr>
                </a:tc>
                <a:extLst>
                  <a:ext uri="{0D108BD9-81ED-4DB2-BD59-A6C34878D82A}">
                    <a16:rowId xmlns:a16="http://schemas.microsoft.com/office/drawing/2014/main" val="1466318230"/>
                  </a:ext>
                </a:extLst>
              </a:tr>
              <a:tr h="198120">
                <a:tc>
                  <a:txBody>
                    <a:bodyPr/>
                    <a:lstStyle/>
                    <a:p>
                      <a:r>
                        <a:rPr lang="en-IN" dirty="0">
                          <a:effectLst/>
                        </a:rPr>
                        <a:t>2020–21</a:t>
                      </a:r>
                    </a:p>
                  </a:txBody>
                  <a:tcPr marR="76200" marT="60960" marB="60960" anchor="ctr">
                    <a:lnL>
                      <a:noFill/>
                    </a:lnL>
                    <a:lnR>
                      <a:noFill/>
                    </a:lnR>
                    <a:lnT w="7620" cap="flat" cmpd="sng" algn="ctr">
                      <a:solidFill>
                        <a:srgbClr val="DADCE0"/>
                      </a:solidFill>
                      <a:prstDash val="solid"/>
                      <a:round/>
                      <a:headEnd type="none" w="med" len="med"/>
                      <a:tailEnd type="none" w="med" len="med"/>
                    </a:lnT>
                    <a:lnB w="7620" cap="flat" cmpd="sng" algn="ctr">
                      <a:solidFill>
                        <a:srgbClr val="DADCE0"/>
                      </a:solidFill>
                      <a:prstDash val="solid"/>
                      <a:round/>
                      <a:headEnd type="none" w="med" len="med"/>
                      <a:tailEnd type="none" w="med" len="med"/>
                    </a:lnB>
                    <a:solidFill>
                      <a:srgbClr val="FFFFFF"/>
                    </a:solidFill>
                  </a:tcPr>
                </a:tc>
                <a:tc>
                  <a:txBody>
                    <a:bodyPr/>
                    <a:lstStyle/>
                    <a:p>
                      <a:r>
                        <a:rPr lang="en-IN" dirty="0">
                          <a:effectLst/>
                        </a:rPr>
                        <a:t>60.40</a:t>
                      </a:r>
                    </a:p>
                  </a:txBody>
                  <a:tcPr marL="76200" marR="76200" marT="60960" marB="60960" anchor="ctr">
                    <a:lnL>
                      <a:noFill/>
                    </a:lnL>
                    <a:lnR>
                      <a:noFill/>
                    </a:lnR>
                    <a:lnT w="7620" cap="flat" cmpd="sng" algn="ctr">
                      <a:solidFill>
                        <a:srgbClr val="DADCE0"/>
                      </a:solidFill>
                      <a:prstDash val="solid"/>
                      <a:round/>
                      <a:headEnd type="none" w="med" len="med"/>
                      <a:tailEnd type="none" w="med" len="med"/>
                    </a:lnT>
                    <a:lnB w="7620" cap="flat" cmpd="sng" algn="ctr">
                      <a:solidFill>
                        <a:srgbClr val="DADCE0"/>
                      </a:solidFill>
                      <a:prstDash val="solid"/>
                      <a:round/>
                      <a:headEnd type="none" w="med" len="med"/>
                      <a:tailEnd type="none" w="med" len="med"/>
                    </a:lnB>
                    <a:solidFill>
                      <a:srgbClr val="FFFFFF"/>
                    </a:solidFill>
                  </a:tcPr>
                </a:tc>
                <a:extLst>
                  <a:ext uri="{0D108BD9-81ED-4DB2-BD59-A6C34878D82A}">
                    <a16:rowId xmlns:a16="http://schemas.microsoft.com/office/drawing/2014/main" val="3035489617"/>
                  </a:ext>
                </a:extLst>
              </a:tr>
            </a:tbl>
          </a:graphicData>
        </a:graphic>
      </p:graphicFrame>
      <p:sp>
        <p:nvSpPr>
          <p:cNvPr id="3" name="Rectangle 2">
            <a:extLst>
              <a:ext uri="{FF2B5EF4-FFF2-40B4-BE49-F238E27FC236}">
                <a16:creationId xmlns:a16="http://schemas.microsoft.com/office/drawing/2014/main" id="{C60AE0DA-C7FD-F2B7-AFC4-733C7863B8FD}"/>
              </a:ext>
            </a:extLst>
          </p:cNvPr>
          <p:cNvSpPr/>
          <p:nvPr/>
        </p:nvSpPr>
        <p:spPr>
          <a:xfrm>
            <a:off x="0" y="3795307"/>
            <a:ext cx="4774064" cy="923330"/>
          </a:xfrm>
          <a:prstGeom prst="rect">
            <a:avLst/>
          </a:prstGeom>
          <a:noFill/>
        </p:spPr>
        <p:txBody>
          <a:bodyPr wrap="none" lIns="91440" tIns="45720" rIns="91440" bIns="45720">
            <a:spAutoFit/>
          </a:bodyPr>
          <a:lstStyle/>
          <a:p>
            <a:pPr algn="ctr"/>
            <a:r>
              <a:rPr lang="en-US" sz="5400" b="1" u="sng"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Usage in </a:t>
            </a:r>
            <a:r>
              <a:rPr lang="en-US" sz="5400" b="1" u="sng"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india</a:t>
            </a:r>
            <a:endParaRPr lang="en-US" sz="5400" b="1" u="sng"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41912941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F34D742-1903-0C23-4CD7-2E5950D5B432}"/>
              </a:ext>
            </a:extLst>
          </p:cNvPr>
          <p:cNvSpPr/>
          <p:nvPr/>
        </p:nvSpPr>
        <p:spPr>
          <a:xfrm>
            <a:off x="7554018" y="431812"/>
            <a:ext cx="4745559" cy="70788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i="1" u="sng" dirty="0">
                <a:ln/>
                <a:solidFill>
                  <a:schemeClr val="accent3"/>
                </a:solidFill>
              </a:rPr>
              <a:t>Dis advantages</a:t>
            </a:r>
          </a:p>
        </p:txBody>
      </p:sp>
      <p:sp>
        <p:nvSpPr>
          <p:cNvPr id="13" name="Rectangle 12">
            <a:extLst>
              <a:ext uri="{FF2B5EF4-FFF2-40B4-BE49-F238E27FC236}">
                <a16:creationId xmlns:a16="http://schemas.microsoft.com/office/drawing/2014/main" id="{3498F280-31FA-DF1E-63D6-0A03859EF78C}"/>
              </a:ext>
            </a:extLst>
          </p:cNvPr>
          <p:cNvSpPr/>
          <p:nvPr/>
        </p:nvSpPr>
        <p:spPr>
          <a:xfrm>
            <a:off x="4133123" y="277923"/>
            <a:ext cx="3737890" cy="830997"/>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i="1" u="sng" cap="none" spc="0" dirty="0">
                <a:ln/>
                <a:solidFill>
                  <a:schemeClr val="accent3"/>
                </a:solidFill>
                <a:effectLst/>
              </a:rPr>
              <a:t>advantages</a:t>
            </a:r>
            <a:endParaRPr lang="en-IN" sz="4800" b="1" cap="none" spc="0" dirty="0">
              <a:ln/>
              <a:solidFill>
                <a:schemeClr val="accent3"/>
              </a:solidFill>
              <a:effectLst/>
            </a:endParaRPr>
          </a:p>
        </p:txBody>
      </p:sp>
      <p:sp>
        <p:nvSpPr>
          <p:cNvPr id="15" name="TextBox 14">
            <a:extLst>
              <a:ext uri="{FF2B5EF4-FFF2-40B4-BE49-F238E27FC236}">
                <a16:creationId xmlns:a16="http://schemas.microsoft.com/office/drawing/2014/main" id="{DD31E631-A38E-972A-42F5-1664C5994CC5}"/>
              </a:ext>
            </a:extLst>
          </p:cNvPr>
          <p:cNvSpPr txBox="1"/>
          <p:nvPr/>
        </p:nvSpPr>
        <p:spPr>
          <a:xfrm>
            <a:off x="4347882" y="1377461"/>
            <a:ext cx="3801036" cy="2246769"/>
          </a:xfrm>
          <a:prstGeom prst="rect">
            <a:avLst/>
          </a:prstGeom>
          <a:noFill/>
        </p:spPr>
        <p:txBody>
          <a:bodyPr wrap="square">
            <a:spAutoFit/>
          </a:bodyPr>
          <a:lstStyle/>
          <a:p>
            <a:pPr algn="l">
              <a:buFont typeface="Arial" panose="020B0604020202020204" pitchFamily="34" charset="0"/>
              <a:buChar char="•"/>
            </a:pPr>
            <a:r>
              <a:rPr lang="en-US" sz="2000" b="0" i="0" dirty="0">
                <a:solidFill>
                  <a:srgbClr val="2A2A2A"/>
                </a:solidFill>
                <a:effectLst/>
                <a:latin typeface="overpass"/>
              </a:rPr>
              <a:t>Reduced electric bill</a:t>
            </a:r>
          </a:p>
          <a:p>
            <a:pPr algn="l">
              <a:buFont typeface="Arial" panose="020B0604020202020204" pitchFamily="34" charset="0"/>
              <a:buChar char="•"/>
            </a:pPr>
            <a:r>
              <a:rPr lang="en-US" sz="2000" b="0" i="0" dirty="0">
                <a:solidFill>
                  <a:srgbClr val="2A2A2A"/>
                </a:solidFill>
                <a:effectLst/>
                <a:latin typeface="overpass"/>
              </a:rPr>
              <a:t>Insurance against rising energy costs</a:t>
            </a:r>
          </a:p>
          <a:p>
            <a:pPr algn="l">
              <a:buFont typeface="Arial" panose="020B0604020202020204" pitchFamily="34" charset="0"/>
              <a:buChar char="•"/>
            </a:pPr>
            <a:r>
              <a:rPr lang="en-US" sz="2000" b="0" i="0" dirty="0">
                <a:solidFill>
                  <a:srgbClr val="2A2A2A"/>
                </a:solidFill>
                <a:effectLst/>
                <a:latin typeface="overpass"/>
              </a:rPr>
              <a:t>Cheaper power source</a:t>
            </a:r>
          </a:p>
          <a:p>
            <a:pPr algn="l">
              <a:buFont typeface="Arial" panose="020B0604020202020204" pitchFamily="34" charset="0"/>
              <a:buChar char="•"/>
            </a:pPr>
            <a:r>
              <a:rPr lang="en-US" sz="2000" b="0" i="0" dirty="0">
                <a:solidFill>
                  <a:srgbClr val="2A2A2A"/>
                </a:solidFill>
                <a:effectLst/>
                <a:latin typeface="overpass"/>
              </a:rPr>
              <a:t>Return on investment</a:t>
            </a:r>
          </a:p>
          <a:p>
            <a:pPr algn="l">
              <a:buFont typeface="Arial" panose="020B0604020202020204" pitchFamily="34" charset="0"/>
              <a:buChar char="•"/>
            </a:pPr>
            <a:r>
              <a:rPr lang="en-US" sz="2000" b="0" i="0" dirty="0">
                <a:solidFill>
                  <a:srgbClr val="2A2A2A"/>
                </a:solidFill>
                <a:effectLst/>
                <a:latin typeface="overpass"/>
              </a:rPr>
              <a:t>Environmentally friendly</a:t>
            </a:r>
          </a:p>
          <a:p>
            <a:pPr algn="l">
              <a:buFont typeface="Arial" panose="020B0604020202020204" pitchFamily="34" charset="0"/>
              <a:buChar char="•"/>
            </a:pPr>
            <a:r>
              <a:rPr lang="en-US" sz="2000" b="0" i="0" dirty="0">
                <a:solidFill>
                  <a:srgbClr val="2A2A2A"/>
                </a:solidFill>
                <a:effectLst/>
                <a:latin typeface="overpass"/>
              </a:rPr>
              <a:t>Energy independence</a:t>
            </a:r>
          </a:p>
        </p:txBody>
      </p:sp>
      <p:sp>
        <p:nvSpPr>
          <p:cNvPr id="17" name="TextBox 16">
            <a:extLst>
              <a:ext uri="{FF2B5EF4-FFF2-40B4-BE49-F238E27FC236}">
                <a16:creationId xmlns:a16="http://schemas.microsoft.com/office/drawing/2014/main" id="{4F7F558E-9072-F0F9-A80F-C695770B3ED3}"/>
              </a:ext>
            </a:extLst>
          </p:cNvPr>
          <p:cNvSpPr txBox="1"/>
          <p:nvPr/>
        </p:nvSpPr>
        <p:spPr>
          <a:xfrm>
            <a:off x="8283388" y="1293587"/>
            <a:ext cx="3532094" cy="2585323"/>
          </a:xfrm>
          <a:prstGeom prst="rect">
            <a:avLst/>
          </a:prstGeom>
          <a:noFill/>
        </p:spPr>
        <p:txBody>
          <a:bodyPr wrap="square">
            <a:spAutoFit/>
          </a:bodyPr>
          <a:lstStyle/>
          <a:p>
            <a:pPr algn="l">
              <a:buFont typeface="Arial" panose="020B0604020202020204" pitchFamily="34" charset="0"/>
              <a:buChar char="•"/>
            </a:pPr>
            <a:r>
              <a:rPr lang="en-US" b="0" i="0" dirty="0">
                <a:solidFill>
                  <a:srgbClr val="2A2A2A"/>
                </a:solidFill>
                <a:effectLst/>
                <a:latin typeface="overpass"/>
              </a:rPr>
              <a:t>High initial cost</a:t>
            </a:r>
          </a:p>
          <a:p>
            <a:pPr algn="l">
              <a:buFont typeface="Arial" panose="020B0604020202020204" pitchFamily="34" charset="0"/>
              <a:buChar char="•"/>
            </a:pPr>
            <a:r>
              <a:rPr lang="en-US" b="0" i="0" dirty="0">
                <a:solidFill>
                  <a:srgbClr val="2A2A2A"/>
                </a:solidFill>
                <a:effectLst/>
                <a:latin typeface="overpass"/>
              </a:rPr>
              <a:t>Intermittent energy source</a:t>
            </a:r>
          </a:p>
          <a:p>
            <a:pPr algn="l">
              <a:buFont typeface="Arial" panose="020B0604020202020204" pitchFamily="34" charset="0"/>
              <a:buChar char="•"/>
            </a:pPr>
            <a:r>
              <a:rPr lang="en-US" b="0" i="0" dirty="0">
                <a:solidFill>
                  <a:srgbClr val="2A2A2A"/>
                </a:solidFill>
                <a:effectLst/>
                <a:latin typeface="overpass"/>
              </a:rPr>
              <a:t>Uses a lot of space</a:t>
            </a:r>
          </a:p>
          <a:p>
            <a:pPr algn="l">
              <a:buFont typeface="Arial" panose="020B0604020202020204" pitchFamily="34" charset="0"/>
              <a:buChar char="•"/>
            </a:pPr>
            <a:r>
              <a:rPr lang="en-US" b="0" i="0" dirty="0">
                <a:solidFill>
                  <a:srgbClr val="2A2A2A"/>
                </a:solidFill>
                <a:effectLst/>
                <a:latin typeface="overpass"/>
              </a:rPr>
              <a:t>Small amount of pollution during manufacture, transport and installation</a:t>
            </a:r>
          </a:p>
          <a:p>
            <a:pPr algn="l">
              <a:buFont typeface="Arial" panose="020B0604020202020204" pitchFamily="34" charset="0"/>
              <a:buChar char="•"/>
            </a:pPr>
            <a:r>
              <a:rPr lang="en-US" b="0" i="0" dirty="0">
                <a:solidFill>
                  <a:srgbClr val="2A2A2A"/>
                </a:solidFill>
                <a:effectLst/>
                <a:latin typeface="overpass"/>
              </a:rPr>
              <a:t>Not ideal if you plan on moving house</a:t>
            </a:r>
          </a:p>
          <a:p>
            <a:pPr algn="l">
              <a:buFont typeface="Arial" panose="020B0604020202020204" pitchFamily="34" charset="0"/>
              <a:buChar char="•"/>
            </a:pPr>
            <a:r>
              <a:rPr lang="en-US" b="0" i="0" dirty="0">
                <a:solidFill>
                  <a:srgbClr val="2A2A2A"/>
                </a:solidFill>
                <a:effectLst/>
                <a:latin typeface="overpass"/>
              </a:rPr>
              <a:t>Location of solar cells</a:t>
            </a:r>
          </a:p>
        </p:txBody>
      </p:sp>
      <p:pic>
        <p:nvPicPr>
          <p:cNvPr id="23" name="Picture 22">
            <a:extLst>
              <a:ext uri="{FF2B5EF4-FFF2-40B4-BE49-F238E27FC236}">
                <a16:creationId xmlns:a16="http://schemas.microsoft.com/office/drawing/2014/main" id="{2B3FF062-9AD7-2398-AE61-30E3E39D1AE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4524" y1="53461" x2="34524" y2="53461"/>
                      </a14:backgroundRemoval>
                    </a14:imgEffect>
                  </a14:imgLayer>
                </a14:imgProps>
              </a:ext>
            </a:extLst>
          </a:blip>
          <a:stretch>
            <a:fillRect/>
          </a:stretch>
        </p:blipFill>
        <p:spPr>
          <a:xfrm>
            <a:off x="4650442" y="3364904"/>
            <a:ext cx="6839083" cy="3411400"/>
          </a:xfrm>
          <a:prstGeom prst="rect">
            <a:avLst/>
          </a:prstGeom>
        </p:spPr>
      </p:pic>
      <p:pic>
        <p:nvPicPr>
          <p:cNvPr id="3" name="Picture 2">
            <a:extLst>
              <a:ext uri="{FF2B5EF4-FFF2-40B4-BE49-F238E27FC236}">
                <a16:creationId xmlns:a16="http://schemas.microsoft.com/office/drawing/2014/main" id="{5E1AF40E-F666-CDB4-F7DE-FF5746305D2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479" b="95775" l="10000" r="90946">
                        <a14:foregroundMark x1="28649" y1="38028" x2="28649" y2="38028"/>
                        <a14:foregroundMark x1="25270" y1="59437" x2="25270" y2="59437"/>
                        <a14:foregroundMark x1="17297" y1="31972" x2="17297" y2="31972"/>
                        <a14:foregroundMark x1="25405" y1="44930" x2="25405" y2="44930"/>
                        <a14:foregroundMark x1="24595" y1="34507" x2="24595" y2="34507"/>
                        <a14:foregroundMark x1="26486" y1="61549" x2="26486" y2="61549"/>
                        <a14:foregroundMark x1="26351" y1="49437" x2="26351" y2="49437"/>
                        <a14:foregroundMark x1="29865" y1="32113" x2="29865" y2="32113"/>
                        <a14:foregroundMark x1="75811" y1="63380" x2="75811" y2="63380"/>
                        <a14:foregroundMark x1="75135" y1="62254" x2="75135" y2="62254"/>
                        <a14:foregroundMark x1="75811" y1="61268" x2="75811" y2="61268"/>
                        <a14:foregroundMark x1="29324" y1="31690" x2="29324" y2="31690"/>
                        <a14:foregroundMark x1="90946" y1="73944" x2="90946" y2="73944"/>
                        <a14:foregroundMark x1="80676" y1="45775" x2="80676" y2="45775"/>
                        <a14:foregroundMark x1="81622" y1="45634" x2="81622" y2="45634"/>
                        <a14:foregroundMark x1="84865" y1="83239" x2="84865" y2="83239"/>
                        <a14:foregroundMark x1="78919" y1="84648" x2="78919" y2="84648"/>
                        <a14:foregroundMark x1="78784" y1="93239" x2="78784" y2="93239"/>
                        <a14:foregroundMark x1="81216" y1="76197" x2="81216" y2="76197"/>
                        <a14:foregroundMark x1="82568" y1="53099" x2="82568" y2="53099"/>
                        <a14:foregroundMark x1="67027" y1="55352" x2="67027" y2="55352"/>
                        <a14:foregroundMark x1="28919" y1="95775" x2="28919" y2="95775"/>
                        <a14:foregroundMark x1="18919" y1="91972" x2="18919" y2="91972"/>
                        <a14:foregroundMark x1="36486" y1="6479" x2="36486" y2="6479"/>
                        <a14:foregroundMark x1="55541" y1="49577" x2="55541" y2="49577"/>
                        <a14:foregroundMark x1="56892" y1="54930" x2="56892" y2="54930"/>
                        <a14:foregroundMark x1="56892" y1="54930" x2="56892" y2="54930"/>
                        <a14:foregroundMark x1="58784" y1="62958" x2="58784" y2="62958"/>
                        <a14:foregroundMark x1="58784" y1="62958" x2="58784" y2="62958"/>
                        <a14:foregroundMark x1="55000" y1="62817" x2="55000" y2="62817"/>
                        <a14:foregroundMark x1="61892" y1="55634" x2="61892" y2="55634"/>
                      </a14:backgroundRemoval>
                    </a14:imgEffect>
                  </a14:imgLayer>
                </a14:imgProps>
              </a:ext>
            </a:extLst>
          </a:blip>
          <a:stretch>
            <a:fillRect/>
          </a:stretch>
        </p:blipFill>
        <p:spPr>
          <a:xfrm>
            <a:off x="139008" y="2500845"/>
            <a:ext cx="4444199" cy="4264029"/>
          </a:xfrm>
          <a:prstGeom prst="rect">
            <a:avLst/>
          </a:prstGeom>
        </p:spPr>
      </p:pic>
    </p:spTree>
    <p:extLst>
      <p:ext uri="{BB962C8B-B14F-4D97-AF65-F5344CB8AC3E}">
        <p14:creationId xmlns:p14="http://schemas.microsoft.com/office/powerpoint/2010/main" val="1881260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8CAE2EE-4AD3-168C-50B5-EA584F1419C9}"/>
              </a:ext>
            </a:extLst>
          </p:cNvPr>
          <p:cNvPicPr>
            <a:picLocks noChangeAspect="1"/>
          </p:cNvPicPr>
          <p:nvPr/>
        </p:nvPicPr>
        <p:blipFill>
          <a:blip r:embed="rId2"/>
          <a:stretch>
            <a:fillRect/>
          </a:stretch>
        </p:blipFill>
        <p:spPr>
          <a:xfrm>
            <a:off x="7589315" y="-62753"/>
            <a:ext cx="4602685" cy="6858000"/>
          </a:xfrm>
          <a:prstGeom prst="rect">
            <a:avLst/>
          </a:prstGeom>
        </p:spPr>
      </p:pic>
      <p:sp>
        <p:nvSpPr>
          <p:cNvPr id="26" name="TextBox 25">
            <a:extLst>
              <a:ext uri="{FF2B5EF4-FFF2-40B4-BE49-F238E27FC236}">
                <a16:creationId xmlns:a16="http://schemas.microsoft.com/office/drawing/2014/main" id="{C2023F32-9F45-0BCC-2A84-CF3B3B054964}"/>
              </a:ext>
            </a:extLst>
          </p:cNvPr>
          <p:cNvSpPr txBox="1"/>
          <p:nvPr/>
        </p:nvSpPr>
        <p:spPr>
          <a:xfrm>
            <a:off x="0" y="102476"/>
            <a:ext cx="7395882" cy="4832092"/>
          </a:xfrm>
          <a:prstGeom prst="rect">
            <a:avLst/>
          </a:prstGeom>
          <a:noFill/>
        </p:spPr>
        <p:txBody>
          <a:bodyPr wrap="square">
            <a:spAutoFit/>
            <a:scene3d>
              <a:camera prst="orthographicFront"/>
              <a:lightRig rig="threePt" dir="t"/>
            </a:scene3d>
            <a:sp3d extrusionH="57150">
              <a:bevelT h="25400" prst="softRound"/>
            </a:sp3d>
          </a:bodyPr>
          <a:lstStyle/>
          <a:p>
            <a:pPr algn="l"/>
            <a:r>
              <a:rPr lang="en-US" sz="2800" b="1" i="1" u="sng" dirty="0">
                <a:solidFill>
                  <a:schemeClr val="accent6">
                    <a:lumMod val="50000"/>
                  </a:schemeClr>
                </a:solidFill>
                <a:effectLst>
                  <a:glow rad="12700">
                    <a:schemeClr val="accent1">
                      <a:alpha val="40000"/>
                    </a:schemeClr>
                  </a:glow>
                  <a:outerShdw blurRad="38100" dist="38100" dir="2700000" algn="tl">
                    <a:srgbClr val="000000">
                      <a:alpha val="43137"/>
                    </a:srgbClr>
                  </a:outerShdw>
                </a:effectLst>
                <a:latin typeface="var(--post_title_typography-font-family)"/>
              </a:rPr>
              <a:t>How to Calculate Solar Payback Period</a:t>
            </a:r>
            <a:r>
              <a:rPr lang="en-US" sz="2800" i="1" u="sng" dirty="0">
                <a:solidFill>
                  <a:srgbClr val="FF0000"/>
                </a:solidFill>
                <a:effectLst>
                  <a:glow rad="12700">
                    <a:schemeClr val="accent1">
                      <a:alpha val="40000"/>
                    </a:schemeClr>
                  </a:glow>
                  <a:outerShdw blurRad="38100" dist="38100" dir="2700000" algn="tl">
                    <a:srgbClr val="000000">
                      <a:alpha val="43137"/>
                    </a:srgbClr>
                  </a:outerShdw>
                </a:effectLst>
                <a:latin typeface="var(--post_title_typography-font-family)"/>
              </a:rPr>
              <a:t>?</a:t>
            </a:r>
          </a:p>
          <a:p>
            <a:pPr algn="l"/>
            <a:r>
              <a:rPr lang="en-US" sz="2800" i="1" u="sng" dirty="0">
                <a:solidFill>
                  <a:srgbClr val="FF0000"/>
                </a:solidFill>
                <a:effectLst>
                  <a:glow rad="12700">
                    <a:schemeClr val="accent1">
                      <a:alpha val="40000"/>
                    </a:schemeClr>
                  </a:glow>
                  <a:outerShdw blurRad="38100" dist="38100" dir="2700000" algn="tl">
                    <a:srgbClr val="000000">
                      <a:alpha val="43137"/>
                    </a:srgbClr>
                  </a:outerShdw>
                </a:effectLst>
                <a:latin typeface="Karla" panose="020B0604020202020204" pitchFamily="2" charset="0"/>
              </a:rPr>
              <a:t>Not many investments are as risk free and profitable as installing a solar system. Today, the payback period of solar installation is as less as 2 to 3 years.</a:t>
            </a:r>
          </a:p>
          <a:p>
            <a:pPr algn="l"/>
            <a:r>
              <a:rPr lang="en-US" sz="2800" i="1" u="sng" dirty="0">
                <a:solidFill>
                  <a:srgbClr val="FF0000"/>
                </a:solidFill>
                <a:effectLst>
                  <a:glow rad="12700">
                    <a:schemeClr val="accent1">
                      <a:alpha val="40000"/>
                    </a:schemeClr>
                  </a:glow>
                  <a:outerShdw blurRad="38100" dist="38100" dir="2700000" algn="tl">
                    <a:srgbClr val="000000">
                      <a:alpha val="43137"/>
                    </a:srgbClr>
                  </a:outerShdw>
                </a:effectLst>
                <a:latin typeface="Karla" panose="020B0604020202020204" pitchFamily="2" charset="0"/>
              </a:rPr>
              <a:t>Pay back period is the time taken to break-even or to get back your solar investment. Calculating the payback period for solar panels is easy but you need to understand certain components of the investment before you begin</a:t>
            </a:r>
            <a:r>
              <a:rPr lang="en-US" b="0" i="0" dirty="0">
                <a:solidFill>
                  <a:schemeClr val="accent1">
                    <a:lumMod val="75000"/>
                  </a:schemeClr>
                </a:solidFill>
                <a:effectLst>
                  <a:outerShdw blurRad="38100" dist="38100" dir="2700000" algn="tl">
                    <a:srgbClr val="000000">
                      <a:alpha val="43137"/>
                    </a:srgbClr>
                  </a:outerShdw>
                </a:effectLst>
                <a:latin typeface="Karla" panose="020B0604020202020204" pitchFamily="2" charset="0"/>
              </a:rPr>
              <a:t>.</a:t>
            </a:r>
          </a:p>
        </p:txBody>
      </p:sp>
      <p:pic>
        <p:nvPicPr>
          <p:cNvPr id="28" name="Picture 27">
            <a:extLst>
              <a:ext uri="{FF2B5EF4-FFF2-40B4-BE49-F238E27FC236}">
                <a16:creationId xmlns:a16="http://schemas.microsoft.com/office/drawing/2014/main" id="{7FACF291-0D60-11DF-102A-23D45197CD9B}"/>
              </a:ext>
            </a:extLst>
          </p:cNvPr>
          <p:cNvPicPr>
            <a:picLocks noChangeAspect="1"/>
          </p:cNvPicPr>
          <p:nvPr/>
        </p:nvPicPr>
        <p:blipFill>
          <a:blip r:embed="rId3"/>
          <a:stretch>
            <a:fillRect/>
          </a:stretch>
        </p:blipFill>
        <p:spPr>
          <a:xfrm>
            <a:off x="2887847" y="4381500"/>
            <a:ext cx="4701468" cy="2374025"/>
          </a:xfrm>
          <a:prstGeom prst="rect">
            <a:avLst/>
          </a:prstGeom>
        </p:spPr>
      </p:pic>
    </p:spTree>
    <p:extLst>
      <p:ext uri="{BB962C8B-B14F-4D97-AF65-F5344CB8AC3E}">
        <p14:creationId xmlns:p14="http://schemas.microsoft.com/office/powerpoint/2010/main" val="1294161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A90496-FD4B-20B8-EF93-637A97D154F1}"/>
              </a:ext>
            </a:extLst>
          </p:cNvPr>
          <p:cNvSpPr>
            <a:spLocks noGrp="1"/>
          </p:cNvSpPr>
          <p:nvPr>
            <p:ph type="title"/>
          </p:nvPr>
        </p:nvSpPr>
        <p:spPr>
          <a:xfrm>
            <a:off x="62754" y="491983"/>
            <a:ext cx="6581554" cy="1371600"/>
          </a:xfrm>
        </p:spPr>
        <p:txBody>
          <a:bodyPr>
            <a:normAutofit/>
          </a:bodyPr>
          <a:lstStyle/>
          <a:p>
            <a:r>
              <a:rPr lang="en-IN" sz="6600" b="1" i="1" dirty="0">
                <a:solidFill>
                  <a:srgbClr val="FF0000"/>
                </a:solidFill>
              </a:rPr>
              <a:t>Presented by</a:t>
            </a:r>
          </a:p>
        </p:txBody>
      </p:sp>
      <p:pic>
        <p:nvPicPr>
          <p:cNvPr id="20" name="Picture Placeholder 19">
            <a:extLst>
              <a:ext uri="{FF2B5EF4-FFF2-40B4-BE49-F238E27FC236}">
                <a16:creationId xmlns:a16="http://schemas.microsoft.com/office/drawing/2014/main" id="{6CD4C7BB-A61E-81A5-3DE5-2EFF5E50D48A}"/>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32" b="32"/>
          <a:stretch>
            <a:fillRect/>
          </a:stretch>
        </p:blipFill>
        <p:spPr/>
      </p:pic>
      <p:pic>
        <p:nvPicPr>
          <p:cNvPr id="8" name="Picture 7">
            <a:extLst>
              <a:ext uri="{FF2B5EF4-FFF2-40B4-BE49-F238E27FC236}">
                <a16:creationId xmlns:a16="http://schemas.microsoft.com/office/drawing/2014/main" id="{4ED8E552-DD65-D1E7-3EB2-7FE20CA4D345}"/>
              </a:ext>
            </a:extLst>
          </p:cNvPr>
          <p:cNvPicPr>
            <a:picLocks noChangeAspect="1"/>
          </p:cNvPicPr>
          <p:nvPr/>
        </p:nvPicPr>
        <p:blipFill>
          <a:blip r:embed="rId4"/>
          <a:stretch>
            <a:fillRect/>
          </a:stretch>
        </p:blipFill>
        <p:spPr>
          <a:xfrm>
            <a:off x="0" y="2604725"/>
            <a:ext cx="2286000" cy="282640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F5D3F7F-28A0-E886-D765-584986CE8B17}"/>
              </a:ext>
            </a:extLst>
          </p:cNvPr>
          <p:cNvPicPr>
            <a:picLocks noChangeAspect="1"/>
          </p:cNvPicPr>
          <p:nvPr/>
        </p:nvPicPr>
        <p:blipFill rotWithShape="1">
          <a:blip r:embed="rId5"/>
          <a:srcRect l="3121" t="4043" r="2446" b="2822"/>
          <a:stretch/>
        </p:blipFill>
        <p:spPr>
          <a:xfrm>
            <a:off x="4994072" y="4174547"/>
            <a:ext cx="2203856" cy="2683453"/>
          </a:xfrm>
          <a:prstGeom prst="rect">
            <a:avLst/>
          </a:prstGeom>
        </p:spPr>
      </p:pic>
      <p:pic>
        <p:nvPicPr>
          <p:cNvPr id="10" name="Picture 9">
            <a:extLst>
              <a:ext uri="{FF2B5EF4-FFF2-40B4-BE49-F238E27FC236}">
                <a16:creationId xmlns:a16="http://schemas.microsoft.com/office/drawing/2014/main" id="{04A985BB-4BEE-D44E-D8A2-99C66443993F}"/>
              </a:ext>
            </a:extLst>
          </p:cNvPr>
          <p:cNvPicPr>
            <a:picLocks noChangeAspect="1"/>
          </p:cNvPicPr>
          <p:nvPr/>
        </p:nvPicPr>
        <p:blipFill rotWithShape="1">
          <a:blip r:embed="rId6"/>
          <a:srcRect t="18823" b="19477"/>
          <a:stretch/>
        </p:blipFill>
        <p:spPr>
          <a:xfrm>
            <a:off x="9631755" y="2765350"/>
            <a:ext cx="2203856" cy="2505156"/>
          </a:xfrm>
          <a:prstGeom prst="rect">
            <a:avLst/>
          </a:prstGeom>
          <a:ln>
            <a:noFill/>
          </a:ln>
          <a:effectLst>
            <a:outerShdw blurRad="292100" dist="139700" dir="2700000" algn="tl" rotWithShape="0">
              <a:srgbClr val="333333">
                <a:alpha val="65000"/>
              </a:srgbClr>
            </a:outerShdw>
          </a:effectLst>
        </p:spPr>
      </p:pic>
      <p:sp>
        <p:nvSpPr>
          <p:cNvPr id="21" name="Rectangle 20">
            <a:extLst>
              <a:ext uri="{FF2B5EF4-FFF2-40B4-BE49-F238E27FC236}">
                <a16:creationId xmlns:a16="http://schemas.microsoft.com/office/drawing/2014/main" id="{48556037-5E99-73F2-6D2B-33B63CF6B17B}"/>
              </a:ext>
            </a:extLst>
          </p:cNvPr>
          <p:cNvSpPr/>
          <p:nvPr/>
        </p:nvSpPr>
        <p:spPr>
          <a:xfrm>
            <a:off x="-224477" y="577618"/>
            <a:ext cx="6051535" cy="1200329"/>
          </a:xfrm>
          <a:prstGeom prst="rect">
            <a:avLst/>
          </a:prstGeom>
          <a:noFill/>
        </p:spPr>
        <p:txBody>
          <a:bodyPr wrap="square" lIns="91440" tIns="45720" rIns="91440" bIns="45720">
            <a:spAutoFit/>
          </a:bodyPr>
          <a:lstStyle/>
          <a:p>
            <a:pPr algn="ctr"/>
            <a:r>
              <a:rPr lang="en-US" sz="7200" b="0" cap="none" spc="0" dirty="0">
                <a:ln w="0"/>
                <a:solidFill>
                  <a:schemeClr val="accent2">
                    <a:lumMod val="50000"/>
                  </a:schemeClr>
                </a:solidFill>
                <a:effectLst>
                  <a:reflection blurRad="6350" stA="53000" endA="300" endPos="35500" dir="5400000" sy="-90000" algn="bl" rotWithShape="0"/>
                </a:effectLst>
              </a:rPr>
              <a:t>Presented by</a:t>
            </a:r>
            <a:r>
              <a:rPr lang="en-US" sz="7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p>
        </p:txBody>
      </p:sp>
    </p:spTree>
    <p:extLst>
      <p:ext uri="{BB962C8B-B14F-4D97-AF65-F5344CB8AC3E}">
        <p14:creationId xmlns:p14="http://schemas.microsoft.com/office/powerpoint/2010/main" val="115482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wipe(down)">
                                      <p:cBhvr>
                                        <p:cTn id="7" dur="580">
                                          <p:stCondLst>
                                            <p:cond delay="0"/>
                                          </p:stCondLst>
                                        </p:cTn>
                                        <p:tgtEl>
                                          <p:spTgt spid="21">
                                            <p:txEl>
                                              <p:pRg st="0" end="0"/>
                                            </p:txEl>
                                          </p:spTgt>
                                        </p:tgtEl>
                                      </p:cBhvr>
                                    </p:animEffect>
                                    <p:anim calcmode="lin" valueType="num">
                                      <p:cBhvr>
                                        <p:cTn id="8" dur="1822" tmFilter="0,0; 0.14,0.36; 0.43,0.73; 0.71,0.91; 1.0,1.0">
                                          <p:stCondLst>
                                            <p:cond delay="0"/>
                                          </p:stCondLst>
                                        </p:cTn>
                                        <p:tgtEl>
                                          <p:spTgt spid="21">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1">
                                            <p:txEl>
                                              <p:pRg st="0" end="0"/>
                                            </p:txEl>
                                          </p:spTgt>
                                        </p:tgtEl>
                                      </p:cBhvr>
                                      <p:to x="100000" y="60000"/>
                                    </p:animScale>
                                    <p:animScale>
                                      <p:cBhvr>
                                        <p:cTn id="14" dur="166" decel="50000">
                                          <p:stCondLst>
                                            <p:cond delay="676"/>
                                          </p:stCondLst>
                                        </p:cTn>
                                        <p:tgtEl>
                                          <p:spTgt spid="21">
                                            <p:txEl>
                                              <p:pRg st="0" end="0"/>
                                            </p:txEl>
                                          </p:spTgt>
                                        </p:tgtEl>
                                      </p:cBhvr>
                                      <p:to x="100000" y="100000"/>
                                    </p:animScale>
                                    <p:animScale>
                                      <p:cBhvr>
                                        <p:cTn id="15" dur="26">
                                          <p:stCondLst>
                                            <p:cond delay="1312"/>
                                          </p:stCondLst>
                                        </p:cTn>
                                        <p:tgtEl>
                                          <p:spTgt spid="21">
                                            <p:txEl>
                                              <p:pRg st="0" end="0"/>
                                            </p:txEl>
                                          </p:spTgt>
                                        </p:tgtEl>
                                      </p:cBhvr>
                                      <p:to x="100000" y="80000"/>
                                    </p:animScale>
                                    <p:animScale>
                                      <p:cBhvr>
                                        <p:cTn id="16" dur="166" decel="50000">
                                          <p:stCondLst>
                                            <p:cond delay="1338"/>
                                          </p:stCondLst>
                                        </p:cTn>
                                        <p:tgtEl>
                                          <p:spTgt spid="21">
                                            <p:txEl>
                                              <p:pRg st="0" end="0"/>
                                            </p:txEl>
                                          </p:spTgt>
                                        </p:tgtEl>
                                      </p:cBhvr>
                                      <p:to x="100000" y="100000"/>
                                    </p:animScale>
                                    <p:animScale>
                                      <p:cBhvr>
                                        <p:cTn id="17" dur="26">
                                          <p:stCondLst>
                                            <p:cond delay="1642"/>
                                          </p:stCondLst>
                                        </p:cTn>
                                        <p:tgtEl>
                                          <p:spTgt spid="21">
                                            <p:txEl>
                                              <p:pRg st="0" end="0"/>
                                            </p:txEl>
                                          </p:spTgt>
                                        </p:tgtEl>
                                      </p:cBhvr>
                                      <p:to x="100000" y="90000"/>
                                    </p:animScale>
                                    <p:animScale>
                                      <p:cBhvr>
                                        <p:cTn id="18" dur="166" decel="50000">
                                          <p:stCondLst>
                                            <p:cond delay="1668"/>
                                          </p:stCondLst>
                                        </p:cTn>
                                        <p:tgtEl>
                                          <p:spTgt spid="21">
                                            <p:txEl>
                                              <p:pRg st="0" end="0"/>
                                            </p:txEl>
                                          </p:spTgt>
                                        </p:tgtEl>
                                      </p:cBhvr>
                                      <p:to x="100000" y="100000"/>
                                    </p:animScale>
                                    <p:animScale>
                                      <p:cBhvr>
                                        <p:cTn id="19" dur="26">
                                          <p:stCondLst>
                                            <p:cond delay="1808"/>
                                          </p:stCondLst>
                                        </p:cTn>
                                        <p:tgtEl>
                                          <p:spTgt spid="21">
                                            <p:txEl>
                                              <p:pRg st="0" end="0"/>
                                            </p:txEl>
                                          </p:spTgt>
                                        </p:tgtEl>
                                      </p:cBhvr>
                                      <p:to x="100000" y="95000"/>
                                    </p:animScale>
                                    <p:animScale>
                                      <p:cBhvr>
                                        <p:cTn id="20" dur="166" decel="50000">
                                          <p:stCondLst>
                                            <p:cond delay="1834"/>
                                          </p:stCondLst>
                                        </p:cTn>
                                        <p:tgtEl>
                                          <p:spTgt spid="21">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pattFill prst="pct70">
          <a:fgClr>
            <a:srgbClr val="DAD5D1"/>
          </a:fgClr>
          <a:bgClr>
            <a:schemeClr val="bg1"/>
          </a:bgClr>
        </a:pattFill>
        <a:effectLst/>
      </p:bgPr>
    </p:bg>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A4035038-E5CB-DEE4-4DAE-A8941B2F48E5}"/>
              </a:ext>
            </a:extLst>
          </p:cNvPr>
          <p:cNvSpPr>
            <a:spLocks noChangeArrowheads="1"/>
          </p:cNvSpPr>
          <p:nvPr/>
        </p:nvSpPr>
        <p:spPr bwMode="auto">
          <a:xfrm>
            <a:off x="0" y="0"/>
            <a:ext cx="12192000" cy="0"/>
          </a:xfrm>
          <a:prstGeom prst="rect">
            <a:avLst/>
          </a:prstGeom>
          <a:solidFill>
            <a:srgbClr val="03182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8700000" tIns="0" rIns="-15870000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2C3840"/>
                </a:solidFill>
                <a:effectLst/>
                <a:latin typeface="Montserrat" panose="020B0604020202020204" pitchFamily="2" charset="0"/>
                <a:hlinkClick r:id="rId5"/>
              </a:rPr>
              <a:t>COMPANY</a:t>
            </a:r>
            <a:endParaRPr kumimoji="0" lang="en-US" altLang="en-US" sz="800" b="0" i="0" u="none" strike="noStrike" cap="none" normalizeH="0" baseline="0">
              <a:ln>
                <a:noFill/>
              </a:ln>
              <a:solidFill>
                <a:schemeClr val="tx1"/>
              </a:solidFill>
              <a:effectLst/>
            </a:endParaRPr>
          </a:p>
          <a:p>
            <a:pPr marL="1828800" marR="0" lvl="4"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2C3840"/>
                </a:solidFill>
                <a:effectLst/>
                <a:latin typeface="Montserrat" panose="020B0604020202020204" pitchFamily="2" charset="0"/>
                <a:hlinkClick r:id="rId6"/>
              </a:rPr>
              <a:t>RESOURCES</a:t>
            </a:r>
            <a:endParaRPr kumimoji="0" lang="en-US" altLang="en-US" sz="800" b="0" i="0" u="none" strike="noStrike" cap="none" normalizeH="0" baseline="0">
              <a:ln>
                <a:noFill/>
              </a:ln>
              <a:solidFill>
                <a:schemeClr val="tx1"/>
              </a:solidFill>
              <a:effectLst/>
            </a:endParaRP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a:ln>
                  <a:noFill/>
                </a:ln>
                <a:solidFill>
                  <a:srgbClr val="2C3840"/>
                </a:solidFill>
                <a:effectLst/>
                <a:latin typeface="Montserrat" panose="020B0604020202020204" pitchFamily="2" charset="0"/>
                <a:hlinkClick r:id="rId7"/>
              </a:rPr>
              <a:t>CONTACT</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47916E9C-52C2-3E3C-2E8D-0846016BD5CF}"/>
              </a:ext>
            </a:extLst>
          </p:cNvPr>
          <p:cNvPicPr>
            <a:picLocks noChangeAspect="1"/>
          </p:cNvPicPr>
          <p:nvPr/>
        </p:nvPicPr>
        <p:blipFill>
          <a:blip r:embed="rId8"/>
          <a:stretch>
            <a:fillRect/>
          </a:stretch>
        </p:blipFill>
        <p:spPr>
          <a:xfrm>
            <a:off x="-257175" y="1740052"/>
            <a:ext cx="7896225" cy="5251298"/>
          </a:xfrm>
          <a:prstGeom prst="rect">
            <a:avLst/>
          </a:prstGeom>
        </p:spPr>
      </p:pic>
      <p:pic>
        <p:nvPicPr>
          <p:cNvPr id="14" name="Picture 13">
            <a:extLst>
              <a:ext uri="{FF2B5EF4-FFF2-40B4-BE49-F238E27FC236}">
                <a16:creationId xmlns:a16="http://schemas.microsoft.com/office/drawing/2014/main" id="{D487D5B9-FBC1-5FFE-D640-1C58D81BD61A}"/>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53889" y1="51944" x2="53889" y2="51944"/>
                        <a14:foregroundMark x1="50000" y1="56944" x2="50000" y2="56944"/>
                        <a14:foregroundMark x1="53889" y1="31389" x2="53889" y2="31389"/>
                        <a14:foregroundMark x1="51667" y1="22778" x2="51667" y2="22778"/>
                        <a14:foregroundMark x1="51111" y1="14167" x2="51111" y2="14167"/>
                        <a14:foregroundMark x1="49167" y1="35000" x2="49167" y2="35000"/>
                        <a14:foregroundMark x1="49167" y1="35000" x2="51111" y2="45278"/>
                        <a14:foregroundMark x1="44444" y1="55833" x2="50556" y2="61111"/>
                        <a14:backgroundMark x1="18333" y1="24167" x2="18333" y2="24167"/>
                        <a14:backgroundMark x1="21389" y1="31389" x2="21389" y2="31389"/>
                        <a14:backgroundMark x1="26667" y1="41111" x2="26667" y2="41111"/>
                        <a14:backgroundMark x1="34722" y1="45833" x2="34722" y2="45833"/>
                        <a14:backgroundMark x1="77778" y1="21944" x2="77778" y2="21944"/>
                        <a14:backgroundMark x1="74722" y1="32500" x2="74722" y2="32500"/>
                        <a14:backgroundMark x1="70278" y1="61667" x2="70278" y2="61667"/>
                        <a14:backgroundMark x1="77500" y1="44444" x2="77500" y2="44444"/>
                        <a14:backgroundMark x1="66111" y1="67222" x2="66111" y2="67222"/>
                        <a14:backgroundMark x1="50278" y1="5000" x2="50278" y2="5000"/>
                      </a14:backgroundRemoval>
                    </a14:imgEffect>
                  </a14:imgLayer>
                </a14:imgProps>
              </a:ext>
            </a:extLst>
          </a:blip>
          <a:stretch>
            <a:fillRect/>
          </a:stretch>
        </p:blipFill>
        <p:spPr>
          <a:xfrm>
            <a:off x="8501063" y="3562350"/>
            <a:ext cx="3429000" cy="3429000"/>
          </a:xfrm>
          <a:prstGeom prst="rect">
            <a:avLst/>
          </a:prstGeom>
        </p:spPr>
      </p:pic>
      <p:pic>
        <p:nvPicPr>
          <p:cNvPr id="15" name="Picture 14">
            <a:extLst>
              <a:ext uri="{FF2B5EF4-FFF2-40B4-BE49-F238E27FC236}">
                <a16:creationId xmlns:a16="http://schemas.microsoft.com/office/drawing/2014/main" id="{E736FE41-20F4-5C68-85A1-76619E94906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53889" y1="51944" x2="53889" y2="51944"/>
                        <a14:foregroundMark x1="50000" y1="56944" x2="50000" y2="56944"/>
                        <a14:foregroundMark x1="53889" y1="31389" x2="53889" y2="31389"/>
                        <a14:foregroundMark x1="51667" y1="22778" x2="51667" y2="22778"/>
                        <a14:foregroundMark x1="51111" y1="14167" x2="51111" y2="14167"/>
                        <a14:foregroundMark x1="49167" y1="35000" x2="49167" y2="35000"/>
                        <a14:foregroundMark x1="49167" y1="35000" x2="51111" y2="45278"/>
                        <a14:foregroundMark x1="44444" y1="55833" x2="50556" y2="61111"/>
                        <a14:backgroundMark x1="18333" y1="24167" x2="18333" y2="24167"/>
                        <a14:backgroundMark x1="21389" y1="31389" x2="21389" y2="31389"/>
                        <a14:backgroundMark x1="26667" y1="41111" x2="26667" y2="41111"/>
                        <a14:backgroundMark x1="34722" y1="45833" x2="34722" y2="45833"/>
                        <a14:backgroundMark x1="77778" y1="21944" x2="77778" y2="21944"/>
                        <a14:backgroundMark x1="74722" y1="32500" x2="74722" y2="32500"/>
                        <a14:backgroundMark x1="70278" y1="61667" x2="70278" y2="61667"/>
                        <a14:backgroundMark x1="77500" y1="44444" x2="77500" y2="44444"/>
                        <a14:backgroundMark x1="66111" y1="67222" x2="66111" y2="67222"/>
                        <a14:backgroundMark x1="50278" y1="5000" x2="50278" y2="5000"/>
                      </a14:backgroundRemoval>
                    </a14:imgEffect>
                  </a14:imgLayer>
                </a14:imgProps>
              </a:ext>
            </a:extLst>
          </a:blip>
          <a:stretch>
            <a:fillRect/>
          </a:stretch>
        </p:blipFill>
        <p:spPr>
          <a:xfrm>
            <a:off x="6293644" y="171451"/>
            <a:ext cx="3429000" cy="3429000"/>
          </a:xfrm>
          <a:prstGeom prst="rect">
            <a:avLst/>
          </a:prstGeom>
        </p:spPr>
      </p:pic>
      <p:pic>
        <p:nvPicPr>
          <p:cNvPr id="19" name="Picture 18">
            <a:extLst>
              <a:ext uri="{FF2B5EF4-FFF2-40B4-BE49-F238E27FC236}">
                <a16:creationId xmlns:a16="http://schemas.microsoft.com/office/drawing/2014/main" id="{4539204C-6E07-FC11-9B6A-47DFD6AF5BDB}"/>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46256" y1="41935" x2="46256" y2="41935"/>
                        <a14:foregroundMark x1="77537" y1="58065" x2="77537" y2="58065"/>
                        <a14:foregroundMark x1="52912" y1="23871" x2="52912" y2="23871"/>
                        <a14:foregroundMark x1="63394" y1="43548" x2="63394" y2="43548"/>
                        <a14:foregroundMark x1="63394" y1="43548" x2="63394" y2="43548"/>
                        <a14:foregroundMark x1="59235" y1="35484" x2="59235" y2="35484"/>
                        <a14:foregroundMark x1="58070" y1="31613" x2="58070" y2="31613"/>
                        <a14:foregroundMark x1="57072" y1="29677" x2="57072" y2="29677"/>
                      </a14:backgroundRemoval>
                    </a14:imgEffect>
                  </a14:imgLayer>
                </a14:imgProps>
              </a:ext>
            </a:extLst>
          </a:blip>
          <a:stretch>
            <a:fillRect/>
          </a:stretch>
        </p:blipFill>
        <p:spPr>
          <a:xfrm>
            <a:off x="569120" y="-186840"/>
            <a:ext cx="4441029" cy="2290714"/>
          </a:xfrm>
          <a:prstGeom prst="rect">
            <a:avLst/>
          </a:prstGeom>
        </p:spPr>
      </p:pic>
    </p:spTree>
    <p:controls>
      <mc:AlternateContent xmlns:mc="http://schemas.openxmlformats.org/markup-compatibility/2006">
        <mc:Choice xmlns:v="urn:schemas-microsoft-com:vml" Requires="v">
          <p:control name="HTMLText1" r:id="rId1" imgW="914400" imgH="228600"/>
        </mc:Choice>
        <mc:Fallback>
          <p:control name="HTMLText1" r:id="rId1" imgW="914400" imgH="228600">
            <p:pic>
              <p:nvPicPr>
                <p:cNvPr id="4" name="HTMLText1">
                  <a:extLst>
                    <a:ext uri="{FF2B5EF4-FFF2-40B4-BE49-F238E27FC236}">
                      <a16:creationId xmlns:a16="http://schemas.microsoft.com/office/drawing/2014/main" id="{C3EEC70C-816E-9984-B6ED-EA49D824F060}"/>
                    </a:ext>
                  </a:extLst>
                </p:cNvPr>
                <p:cNvPicPr preferRelativeResize="0">
                  <a:picLocks noChangeArrowheads="1" noChangeShapeType="1"/>
                </p:cNvPicPr>
                <p:nvPr/>
              </p:nvPicPr>
              <p:blipFill>
                <a:blip r:embed="rId13"/>
                <a:srcRect/>
                <a:stretch>
                  <a:fillRect/>
                </a:stretch>
              </p:blipFill>
              <p:spPr bwMode="auto">
                <a:xfrm>
                  <a:off x="190500" y="0"/>
                  <a:ext cx="914400" cy="2286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Submit1" r:id="rId2" imgW="700920" imgH="335160"/>
        </mc:Choice>
        <mc:Fallback>
          <p:control name="HTMLSubmit1" r:id="rId2" imgW="700920" imgH="335160">
            <p:pic>
              <p:nvPicPr>
                <p:cNvPr id="6" name="HTMLSubmit1">
                  <a:extLst>
                    <a:ext uri="{FF2B5EF4-FFF2-40B4-BE49-F238E27FC236}">
                      <a16:creationId xmlns:a16="http://schemas.microsoft.com/office/drawing/2014/main" id="{464AE62B-6E2C-DE37-6F3C-15D2548190D7}"/>
                    </a:ext>
                  </a:extLst>
                </p:cNvPr>
                <p:cNvPicPr preferRelativeResize="0">
                  <a:picLocks noChangeArrowheads="1" noChangeShapeType="1"/>
                </p:cNvPicPr>
                <p:nvPr/>
              </p:nvPicPr>
              <p:blipFill>
                <a:blip r:embed="rId14"/>
                <a:srcRect/>
                <a:stretch>
                  <a:fillRect/>
                </a:stretch>
              </p:blipFill>
              <p:spPr bwMode="auto">
                <a:xfrm>
                  <a:off x="190500" y="0"/>
                  <a:ext cx="9144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94338855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2" name="Rectangle 1">
            <a:extLst>
              <a:ext uri="{FF2B5EF4-FFF2-40B4-BE49-F238E27FC236}">
                <a16:creationId xmlns:a16="http://schemas.microsoft.com/office/drawing/2014/main" id="{52CED712-04E6-60FC-8E95-23EC9C11DC42}"/>
              </a:ext>
            </a:extLst>
          </p:cNvPr>
          <p:cNvSpPr>
            <a:spLocks noChangeArrowheads="1"/>
          </p:cNvSpPr>
          <p:nvPr/>
        </p:nvSpPr>
        <p:spPr bwMode="auto">
          <a:xfrm>
            <a:off x="0" y="3027540"/>
            <a:ext cx="9124949" cy="3785652"/>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31313"/>
                </a:solidFill>
                <a:effectLst/>
                <a:latin typeface="Roboto" panose="020B0604020202020204" pitchFamily="2" charset="0"/>
              </a:rPr>
              <a:t>Solar energy begins with the sun. Solar panels (also known as "</a:t>
            </a:r>
            <a:r>
              <a:rPr kumimoji="0" lang="en-US" altLang="en-US" sz="2400" b="0" i="0" u="sng" strike="noStrike" cap="none" normalizeH="0" baseline="0" dirty="0">
                <a:ln>
                  <a:noFill/>
                </a:ln>
                <a:solidFill>
                  <a:srgbClr val="282828"/>
                </a:solidFill>
                <a:effectLst/>
                <a:latin typeface="Roboto" panose="020B0604020202020204" pitchFamily="2" charset="0"/>
              </a:rPr>
              <a:t>PV</a:t>
            </a:r>
            <a:r>
              <a:rPr kumimoji="0" lang="en-US" altLang="en-US" sz="2400" b="0" i="0" u="none" strike="noStrike" cap="none" normalizeH="0" baseline="0" dirty="0">
                <a:ln>
                  <a:noFill/>
                </a:ln>
                <a:solidFill>
                  <a:srgbClr val="131313"/>
                </a:solidFill>
                <a:effectLst/>
                <a:latin typeface="Roboto" panose="020B0604020202020204" pitchFamily="2" charset="0"/>
              </a:rPr>
              <a:t> panels") are used to convert light from the sun, which is composed of particles of energy called "</a:t>
            </a:r>
            <a:r>
              <a:rPr kumimoji="0" lang="en-US" altLang="en-US" sz="2400" b="0" i="0" u="sng" strike="noStrike" cap="none" normalizeH="0" baseline="0" dirty="0">
                <a:ln>
                  <a:noFill/>
                </a:ln>
                <a:solidFill>
                  <a:srgbClr val="282828"/>
                </a:solidFill>
                <a:effectLst/>
                <a:latin typeface="Roboto" panose="020B0604020202020204" pitchFamily="2" charset="0"/>
                <a:hlinkClick r:id="rId2" tooltip="A photon is a tiny particle that comprises waves of electromagnetic radiation."/>
              </a:rPr>
              <a:t>photons</a:t>
            </a:r>
            <a:r>
              <a:rPr kumimoji="0" lang="en-US" altLang="en-US" sz="2400" b="0" i="0" u="none" strike="noStrike" cap="none" normalizeH="0" baseline="0" dirty="0">
                <a:ln>
                  <a:noFill/>
                </a:ln>
                <a:solidFill>
                  <a:srgbClr val="131313"/>
                </a:solidFill>
                <a:effectLst/>
                <a:latin typeface="Roboto" panose="020B0604020202020204" pitchFamily="2" charset="0"/>
              </a:rPr>
              <a:t>", into electricity that can be used to power electrical loads.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sng" strike="noStrike" cap="none" normalizeH="0" baseline="0" dirty="0">
                <a:ln>
                  <a:noFill/>
                </a:ln>
                <a:solidFill>
                  <a:srgbClr val="282828"/>
                </a:solidFill>
                <a:effectLst/>
                <a:latin typeface="Roboto" panose="020B0604020202020204" pitchFamily="2" charset="0"/>
                <a:hlinkClick r:id="rId3" tooltip="Click Here to Buy Solar Panels"/>
              </a:rPr>
              <a:t>Solar panels</a:t>
            </a:r>
            <a:r>
              <a:rPr kumimoji="0" lang="en-US" altLang="en-US" sz="2400" b="0" i="0" u="none" strike="noStrike" cap="none" normalizeH="0" baseline="0" dirty="0">
                <a:ln>
                  <a:noFill/>
                </a:ln>
                <a:solidFill>
                  <a:srgbClr val="131313"/>
                </a:solidFill>
                <a:effectLst/>
                <a:latin typeface="Roboto" panose="020B0604020202020204" pitchFamily="2" charset="0"/>
              </a:rPr>
              <a:t> can be used for a wide variety of applications including </a:t>
            </a:r>
            <a:r>
              <a:rPr kumimoji="0" lang="en-US" altLang="en-US" sz="2400" b="0" i="0" u="sng" strike="noStrike" cap="none" normalizeH="0" baseline="0" dirty="0">
                <a:ln>
                  <a:noFill/>
                </a:ln>
                <a:solidFill>
                  <a:srgbClr val="282828"/>
                </a:solidFill>
                <a:effectLst/>
                <a:latin typeface="Roboto" panose="020B0604020202020204" pitchFamily="2" charset="0"/>
                <a:hlinkClick r:id="rId4" tooltip="Online Solar Remote Power System Kits"/>
              </a:rPr>
              <a:t>remote power systems</a:t>
            </a:r>
            <a:r>
              <a:rPr kumimoji="0" lang="en-US" altLang="en-US" sz="2400" b="0" i="0" u="none" strike="noStrike" cap="none" normalizeH="0" baseline="0" dirty="0">
                <a:ln>
                  <a:noFill/>
                </a:ln>
                <a:solidFill>
                  <a:srgbClr val="131313"/>
                </a:solidFill>
                <a:effectLst/>
                <a:latin typeface="Roboto" panose="020B0604020202020204" pitchFamily="2" charset="0"/>
              </a:rPr>
              <a:t> for </a:t>
            </a:r>
            <a:r>
              <a:rPr kumimoji="0" lang="en-US" altLang="en-US" sz="2400" b="0" i="0" u="sng" strike="noStrike" cap="none" normalizeH="0" baseline="0" dirty="0">
                <a:ln>
                  <a:noFill/>
                </a:ln>
                <a:solidFill>
                  <a:srgbClr val="282828"/>
                </a:solidFill>
                <a:effectLst/>
                <a:latin typeface="Roboto" panose="020B0604020202020204" pitchFamily="2" charset="0"/>
                <a:hlinkClick r:id="rId5" tooltip="Shop for solar cabin kits"/>
              </a:rPr>
              <a:t>cabins</a:t>
            </a:r>
            <a:r>
              <a:rPr kumimoji="0" lang="en-US" altLang="en-US" sz="2400" b="0" i="0" u="none" strike="noStrike" cap="none" normalizeH="0" baseline="0" dirty="0">
                <a:ln>
                  <a:noFill/>
                </a:ln>
                <a:solidFill>
                  <a:srgbClr val="131313"/>
                </a:solidFill>
                <a:effectLst/>
                <a:latin typeface="Roboto" panose="020B0604020202020204" pitchFamily="2" charset="0"/>
              </a:rPr>
              <a:t>, </a:t>
            </a:r>
            <a:r>
              <a:rPr kumimoji="0" lang="en-US" altLang="en-US" sz="2400" b="0" i="0" u="sng" strike="noStrike" cap="none" normalizeH="0" baseline="0" dirty="0">
                <a:ln>
                  <a:noFill/>
                </a:ln>
                <a:solidFill>
                  <a:srgbClr val="282828"/>
                </a:solidFill>
                <a:effectLst/>
                <a:latin typeface="Roboto" panose="020B0604020202020204" pitchFamily="2" charset="0"/>
                <a:hlinkClick r:id="rId6" tooltip="Solar Power Kits for Telecommunications &amp; SCADA Applications"/>
              </a:rPr>
              <a:t>telecommunications equipment</a:t>
            </a:r>
            <a:r>
              <a:rPr kumimoji="0" lang="en-US" altLang="en-US" sz="2400" b="0" i="0" u="none" strike="noStrike" cap="none" normalizeH="0" baseline="0" dirty="0">
                <a:ln>
                  <a:noFill/>
                </a:ln>
                <a:solidFill>
                  <a:srgbClr val="131313"/>
                </a:solidFill>
                <a:effectLst/>
                <a:latin typeface="Roboto" panose="020B0604020202020204" pitchFamily="2" charset="0"/>
              </a:rPr>
              <a:t>, </a:t>
            </a:r>
            <a:r>
              <a:rPr kumimoji="0" lang="en-US" altLang="en-US" sz="2400" b="0" i="0" u="sng" strike="noStrike" cap="none" normalizeH="0" baseline="0" dirty="0">
                <a:ln>
                  <a:noFill/>
                </a:ln>
                <a:solidFill>
                  <a:srgbClr val="282828"/>
                </a:solidFill>
                <a:effectLst/>
                <a:latin typeface="Roboto" panose="020B0604020202020204" pitchFamily="2" charset="0"/>
                <a:hlinkClick r:id="rId7" tooltip="Solar Powered Remote Sensing and Monitoring"/>
              </a:rPr>
              <a:t>remote sensing</a:t>
            </a:r>
            <a:r>
              <a:rPr kumimoji="0" lang="en-US" altLang="en-US" sz="2400" b="0" i="0" u="none" strike="noStrike" cap="none" normalizeH="0" baseline="0" dirty="0">
                <a:ln>
                  <a:noFill/>
                </a:ln>
                <a:solidFill>
                  <a:srgbClr val="131313"/>
                </a:solidFill>
                <a:effectLst/>
                <a:latin typeface="Roboto" panose="020B0604020202020204" pitchFamily="2" charset="0"/>
              </a:rPr>
              <a:t>, and of course for the production of electricity by residential and commercial </a:t>
            </a:r>
            <a:r>
              <a:rPr kumimoji="0" lang="en-US" altLang="en-US" sz="2400" b="0" i="0" u="sng" strike="noStrike" cap="none" normalizeH="0" baseline="0" dirty="0">
                <a:ln>
                  <a:noFill/>
                </a:ln>
                <a:solidFill>
                  <a:srgbClr val="282828"/>
                </a:solidFill>
                <a:effectLst/>
                <a:latin typeface="Roboto" panose="020B0604020202020204" pitchFamily="2" charset="0"/>
                <a:hlinkClick r:id="rId8" tooltip="Click this link if your interested in our solar power systems."/>
              </a:rPr>
              <a:t>solar electric systems</a:t>
            </a:r>
            <a:r>
              <a:rPr kumimoji="0" lang="en-US" altLang="en-US" sz="2400" b="0" i="0" u="none" strike="noStrike" cap="none" normalizeH="0" baseline="0" dirty="0">
                <a:ln>
                  <a:noFill/>
                </a:ln>
                <a:solidFill>
                  <a:srgbClr val="131313"/>
                </a:solidFill>
                <a:effectLst/>
                <a:latin typeface="Roboto" panose="020B0604020202020204" pitchFamily="2" charset="0"/>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dirty="0">
                <a:ln>
                  <a:noFill/>
                </a:ln>
                <a:solidFill>
                  <a:schemeClr val="tx1"/>
                </a:solidFill>
                <a:effectLst/>
              </a:rPr>
            </a:br>
            <a:endParaRPr kumimoji="0" lang="en-US" altLang="en-US" sz="2400" b="0" i="0" u="none" strike="noStrike" cap="none" normalizeH="0" baseline="0" dirty="0">
              <a:ln>
                <a:noFill/>
              </a:ln>
              <a:solidFill>
                <a:schemeClr val="tx1"/>
              </a:solidFill>
              <a:effectLst/>
            </a:endParaRPr>
          </a:p>
        </p:txBody>
      </p:sp>
      <p:pic>
        <p:nvPicPr>
          <p:cNvPr id="26" name="Picture 25">
            <a:extLst>
              <a:ext uri="{FF2B5EF4-FFF2-40B4-BE49-F238E27FC236}">
                <a16:creationId xmlns:a16="http://schemas.microsoft.com/office/drawing/2014/main" id="{6A0CA7F0-0848-327B-5E6B-0E52808694BB}"/>
              </a:ext>
            </a:extLst>
          </p:cNvPr>
          <p:cNvPicPr>
            <a:picLocks noChangeAspect="1"/>
          </p:cNvPicPr>
          <p:nvPr/>
        </p:nvPicPr>
        <p:blipFill>
          <a:blip r:embed="rId9"/>
          <a:stretch>
            <a:fillRect/>
          </a:stretch>
        </p:blipFill>
        <p:spPr>
          <a:xfrm>
            <a:off x="7705725" y="44808"/>
            <a:ext cx="4486275" cy="2842874"/>
          </a:xfrm>
          <a:prstGeom prst="rect">
            <a:avLst/>
          </a:prstGeom>
        </p:spPr>
      </p:pic>
      <p:sp>
        <p:nvSpPr>
          <p:cNvPr id="28" name="Rectangle 27">
            <a:extLst>
              <a:ext uri="{FF2B5EF4-FFF2-40B4-BE49-F238E27FC236}">
                <a16:creationId xmlns:a16="http://schemas.microsoft.com/office/drawing/2014/main" id="{E8AC1EBA-3FD7-0268-6937-079D826541FD}"/>
              </a:ext>
            </a:extLst>
          </p:cNvPr>
          <p:cNvSpPr/>
          <p:nvPr/>
        </p:nvSpPr>
        <p:spPr>
          <a:xfrm>
            <a:off x="-867323" y="585951"/>
            <a:ext cx="8039647" cy="923330"/>
          </a:xfrm>
          <a:prstGeom prst="rect">
            <a:avLst/>
          </a:prstGeom>
          <a:noFill/>
        </p:spPr>
        <p:txBody>
          <a:bodyPr wrap="square" lIns="91440" tIns="45720" rIns="91440" bIns="45720">
            <a:spAutoFit/>
          </a:bodyPr>
          <a:lstStyle/>
          <a:p>
            <a:pPr algn="ctr"/>
            <a:r>
              <a:rPr lang="en-US" sz="5400" b="1" i="1" u="sng" cap="none" spc="0" dirty="0">
                <a:ln w="0"/>
                <a:solidFill>
                  <a:schemeClr val="tx2">
                    <a:lumMod val="75000"/>
                  </a:schemeClr>
                </a:solidFill>
                <a:effectLst>
                  <a:reflection blurRad="6350" stA="53000" endA="300" endPos="35500" dir="5400000" sy="-90000" algn="bl" rotWithShape="0"/>
                </a:effectLst>
              </a:rPr>
              <a:t>What is solar </a:t>
            </a:r>
            <a:r>
              <a:rPr lang="en-US" sz="5400" b="1" i="1" u="sng" cap="none" spc="0" dirty="0" err="1">
                <a:ln w="0"/>
                <a:solidFill>
                  <a:schemeClr val="tx2">
                    <a:lumMod val="75000"/>
                  </a:schemeClr>
                </a:solidFill>
                <a:effectLst>
                  <a:reflection blurRad="6350" stA="53000" endA="300" endPos="35500" dir="5400000" sy="-90000" algn="bl" rotWithShape="0"/>
                </a:effectLst>
              </a:rPr>
              <a:t>panal</a:t>
            </a:r>
            <a:r>
              <a:rPr lang="en-US" sz="5400" b="1" i="1" cap="none" spc="0" dirty="0">
                <a:ln w="0"/>
                <a:solidFill>
                  <a:schemeClr val="tx2">
                    <a:lumMod val="75000"/>
                  </a:schemeClr>
                </a:solidFill>
                <a:effectLst>
                  <a:reflection blurRad="6350" stA="53000" endA="300" endPos="35500" dir="5400000" sy="-90000" algn="bl" rotWithShape="0"/>
                </a:effectLst>
              </a:rPr>
              <a:t>?</a:t>
            </a:r>
          </a:p>
        </p:txBody>
      </p:sp>
      <p:pic>
        <p:nvPicPr>
          <p:cNvPr id="31" name="Picture 30">
            <a:extLst>
              <a:ext uri="{FF2B5EF4-FFF2-40B4-BE49-F238E27FC236}">
                <a16:creationId xmlns:a16="http://schemas.microsoft.com/office/drawing/2014/main" id="{7ED321C2-CF6A-0301-0664-7FA1D4DB908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7060" b="91121" l="5349" r="90000">
                        <a14:foregroundMark x1="55814" y1="31004" x2="55814" y2="31004"/>
                        <a14:foregroundMark x1="51512" y1="28748" x2="51512" y2="28748"/>
                        <a14:foregroundMark x1="54884" y1="34571" x2="54884" y2="34571"/>
                        <a14:foregroundMark x1="57093" y1="34571" x2="57093" y2="34571"/>
                        <a14:foregroundMark x1="57093" y1="36245" x2="57093" y2="36245"/>
                        <a14:foregroundMark x1="57558" y1="34862" x2="57558" y2="34862"/>
                        <a14:foregroundMark x1="39070" y1="28311" x2="39070" y2="28311"/>
                        <a14:foregroundMark x1="40233" y1="29476" x2="40233" y2="29476"/>
                        <a14:foregroundMark x1="44186" y1="29694" x2="44186" y2="29694"/>
                        <a14:foregroundMark x1="41395" y1="63901" x2="41395" y2="63901"/>
                        <a14:foregroundMark x1="38023" y1="64556" x2="38023" y2="64556"/>
                        <a14:foregroundMark x1="33372" y1="64702" x2="33372" y2="64702"/>
                        <a14:foregroundMark x1="33372" y1="64702" x2="33372" y2="64702"/>
                        <a14:foregroundMark x1="31860" y1="65429" x2="31860" y2="65429"/>
                        <a14:foregroundMark x1="39302" y1="86390" x2="39302" y2="86390"/>
                        <a14:foregroundMark x1="27791" y1="83479" x2="27791" y2="83479"/>
                        <a14:foregroundMark x1="30000" y1="84425" x2="30000" y2="84425"/>
                        <a14:foregroundMark x1="20233" y1="91121" x2="20233" y2="91121"/>
                        <a14:foregroundMark x1="10930" y1="72344" x2="10930" y2="72344"/>
                        <a14:foregroundMark x1="5349" y1="63610" x2="5349" y2="63610"/>
                        <a14:foregroundMark x1="43837" y1="62882" x2="43837" y2="62882"/>
                        <a14:foregroundMark x1="38721" y1="64556" x2="41512" y2="64993"/>
                        <a14:foregroundMark x1="32907" y1="65866" x2="32907" y2="65866"/>
                        <a14:foregroundMark x1="32907" y1="65866" x2="33372" y2="65429"/>
                        <a14:foregroundMark x1="33372" y1="65429" x2="37791" y2="65284"/>
                        <a14:foregroundMark x1="31860" y1="64702" x2="33140" y2="64047"/>
                        <a14:foregroundMark x1="31977" y1="64410" x2="32442" y2="64702"/>
                        <a14:foregroundMark x1="30233" y1="65575" x2="33372" y2="66667"/>
                        <a14:foregroundMark x1="29535" y1="64338" x2="34302" y2="63755"/>
                        <a14:foregroundMark x1="40465" y1="87773" x2="40465" y2="87773"/>
                        <a14:foregroundMark x1="42209" y1="87918" x2="42209" y2="87918"/>
                        <a14:foregroundMark x1="43372" y1="88064" x2="43372" y2="88064"/>
                        <a14:foregroundMark x1="17209" y1="86827" x2="17209" y2="86827"/>
                        <a14:foregroundMark x1="30465" y1="63901" x2="30465" y2="63901"/>
                        <a14:foregroundMark x1="29767" y1="63319" x2="29767" y2="63319"/>
                        <a14:foregroundMark x1="54651" y1="7060" x2="54651" y2="7060"/>
                        <a14:foregroundMark x1="58256" y1="48617" x2="58256" y2="48617"/>
                        <a14:foregroundMark x1="53605" y1="55822" x2="53605" y2="55822"/>
                        <a14:foregroundMark x1="39535" y1="30859" x2="39535" y2="30859"/>
                        <a14:foregroundMark x1="35116" y1="45269" x2="35116" y2="45269"/>
                        <a14:backgroundMark x1="22674" y1="65721" x2="22674" y2="65721"/>
                        <a14:backgroundMark x1="27966" y1="64073" x2="29539" y2="64333"/>
                        <a14:backgroundMark x1="30347" y1="63442" x2="27558" y2="62664"/>
                        <a14:backgroundMark x1="34256" y1="64532" x2="33731" y2="64386"/>
                      </a14:backgroundRemoval>
                    </a14:imgEffect>
                  </a14:imgLayer>
                </a14:imgProps>
              </a:ext>
            </a:extLst>
          </a:blip>
          <a:stretch>
            <a:fillRect/>
          </a:stretch>
        </p:blipFill>
        <p:spPr>
          <a:xfrm>
            <a:off x="6096000" y="385937"/>
            <a:ext cx="1837188" cy="2676525"/>
          </a:xfrm>
          <a:prstGeom prst="rect">
            <a:avLst/>
          </a:prstGeom>
        </p:spPr>
      </p:pic>
      <p:pic>
        <p:nvPicPr>
          <p:cNvPr id="34" name="Picture 33">
            <a:extLst>
              <a:ext uri="{FF2B5EF4-FFF2-40B4-BE49-F238E27FC236}">
                <a16:creationId xmlns:a16="http://schemas.microsoft.com/office/drawing/2014/main" id="{1AFACD84-F197-E2BC-DEE8-C39C6EF8D631}"/>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5199" b="90537" l="10000" r="90000">
                        <a14:foregroundMark x1="40000" y1="7652" x2="40000" y2="7652"/>
                        <a14:foregroundMark x1="40000" y1="7652" x2="40000" y2="7652"/>
                        <a14:foregroundMark x1="34767" y1="7652" x2="34767" y2="7652"/>
                        <a14:foregroundMark x1="37791" y1="5257" x2="37791" y2="5257"/>
                        <a14:foregroundMark x1="40000" y1="20678" x2="40000" y2="20678"/>
                        <a14:foregroundMark x1="45000" y1="20561" x2="45000" y2="20561"/>
                        <a14:foregroundMark x1="25349" y1="88727" x2="25349" y2="88727"/>
                        <a14:foregroundMark x1="26279" y1="90537" x2="26279" y2="90537"/>
                      </a14:backgroundRemoval>
                    </a14:imgEffect>
                  </a14:imgLayer>
                </a14:imgProps>
              </a:ext>
            </a:extLst>
          </a:blip>
          <a:stretch>
            <a:fillRect/>
          </a:stretch>
        </p:blipFill>
        <p:spPr>
          <a:xfrm flipH="1">
            <a:off x="9342887" y="2887682"/>
            <a:ext cx="2057402" cy="4276364"/>
          </a:xfrm>
          <a:prstGeom prst="rect">
            <a:avLst/>
          </a:prstGeom>
        </p:spPr>
      </p:pic>
    </p:spTree>
    <p:extLst>
      <p:ext uri="{BB962C8B-B14F-4D97-AF65-F5344CB8AC3E}">
        <p14:creationId xmlns:p14="http://schemas.microsoft.com/office/powerpoint/2010/main" val="23821487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8110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EDB1B3A-361C-A22F-B82A-2559E6DE0858}"/>
              </a:ext>
            </a:extLst>
          </p:cNvPr>
          <p:cNvSpPr/>
          <p:nvPr/>
        </p:nvSpPr>
        <p:spPr>
          <a:xfrm>
            <a:off x="0" y="1060795"/>
            <a:ext cx="11419088" cy="923330"/>
          </a:xfrm>
          <a:prstGeom prst="rect">
            <a:avLst/>
          </a:prstGeom>
          <a:noFill/>
        </p:spPr>
        <p:txBody>
          <a:bodyPr wrap="none" lIns="91440" tIns="45720" rIns="91440" bIns="45720">
            <a:spAutoFit/>
          </a:bodyPr>
          <a:lstStyle/>
          <a:p>
            <a:pPr algn="ctr"/>
            <a:r>
              <a:rPr lang="en-US" sz="5400" b="1" i="1" dirty="0">
                <a:ln w="0"/>
                <a:effectLst>
                  <a:outerShdw blurRad="38100" dist="19050" dir="2700000" algn="tl" rotWithShape="0">
                    <a:schemeClr val="dk1">
                      <a:alpha val="40000"/>
                    </a:schemeClr>
                  </a:outerShdw>
                </a:effectLst>
              </a:rPr>
              <a:t>Why should we choose solar panel</a:t>
            </a:r>
            <a:r>
              <a:rPr lang="en-US" sz="5400" dirty="0">
                <a:ln w="0"/>
                <a:effectLst>
                  <a:outerShdw blurRad="38100" dist="19050" dir="2700000" algn="tl" rotWithShape="0">
                    <a:schemeClr val="dk1">
                      <a:alpha val="40000"/>
                    </a:schemeClr>
                  </a:outerShdw>
                </a:effectLst>
              </a:rPr>
              <a:t>:</a:t>
            </a:r>
          </a:p>
        </p:txBody>
      </p:sp>
      <p:pic>
        <p:nvPicPr>
          <p:cNvPr id="11" name="Picture 10">
            <a:extLst>
              <a:ext uri="{FF2B5EF4-FFF2-40B4-BE49-F238E27FC236}">
                <a16:creationId xmlns:a16="http://schemas.microsoft.com/office/drawing/2014/main" id="{C62DEDE5-AC26-0C89-C237-1B705903BFF1}"/>
              </a:ext>
            </a:extLst>
          </p:cNvPr>
          <p:cNvPicPr>
            <a:picLocks noChangeAspect="1"/>
          </p:cNvPicPr>
          <p:nvPr/>
        </p:nvPicPr>
        <p:blipFill>
          <a:blip r:embed="rId3"/>
          <a:stretch>
            <a:fillRect/>
          </a:stretch>
        </p:blipFill>
        <p:spPr>
          <a:xfrm>
            <a:off x="228600" y="2419079"/>
            <a:ext cx="4003964" cy="4197621"/>
          </a:xfrm>
          <a:prstGeom prst="rect">
            <a:avLst/>
          </a:prstGeom>
        </p:spPr>
      </p:pic>
      <p:sp>
        <p:nvSpPr>
          <p:cNvPr id="13" name="Rectangle 12">
            <a:extLst>
              <a:ext uri="{FF2B5EF4-FFF2-40B4-BE49-F238E27FC236}">
                <a16:creationId xmlns:a16="http://schemas.microsoft.com/office/drawing/2014/main" id="{DC59D5B5-5ED3-12F4-2F7D-456B3CF1A6AE}"/>
              </a:ext>
            </a:extLst>
          </p:cNvPr>
          <p:cNvSpPr/>
          <p:nvPr/>
        </p:nvSpPr>
        <p:spPr>
          <a:xfrm>
            <a:off x="4232564" y="2703871"/>
            <a:ext cx="7275267" cy="3477875"/>
          </a:xfrm>
          <a:prstGeom prst="rect">
            <a:avLst/>
          </a:prstGeom>
          <a:noFill/>
        </p:spPr>
        <p:txBody>
          <a:bodyPr wrap="square" lIns="91440" tIns="45720" rIns="91440" bIns="45720">
            <a:spAutoFit/>
          </a:bodyPr>
          <a:lstStyle/>
          <a:p>
            <a:pPr algn="ctr"/>
            <a:r>
              <a:rPr lang="en-US" sz="2800" i="1" u="sng" dirty="0">
                <a:ln w="0"/>
                <a:solidFill>
                  <a:srgbClr val="FFFF00"/>
                </a:solidFill>
                <a:effectLst>
                  <a:outerShdw blurRad="38100" dist="38100" dir="2700000" algn="tl">
                    <a:srgbClr val="000000">
                      <a:alpha val="43137"/>
                    </a:srgbClr>
                  </a:outerShdw>
                </a:effectLst>
              </a:rPr>
              <a:t>We decided to choose solar Panels as our green technology</a:t>
            </a:r>
          </a:p>
          <a:p>
            <a:pPr algn="ctr"/>
            <a:r>
              <a:rPr lang="en-US" sz="2800" i="1" u="sng" dirty="0">
                <a:ln w="0"/>
                <a:solidFill>
                  <a:srgbClr val="FFFF00"/>
                </a:solidFill>
                <a:effectLst>
                  <a:outerShdw blurRad="38100" dist="38100" dir="2700000" algn="tl">
                    <a:srgbClr val="000000">
                      <a:alpha val="43137"/>
                    </a:srgbClr>
                  </a:outerShdw>
                </a:effectLst>
              </a:rPr>
              <a:t>Due to our interest in Panasonic and solar city,</a:t>
            </a:r>
          </a:p>
          <a:p>
            <a:pPr algn="ctr"/>
            <a:r>
              <a:rPr lang="en-US" sz="2800" i="1" u="sng" dirty="0">
                <a:ln w="0"/>
                <a:solidFill>
                  <a:srgbClr val="FFFF00"/>
                </a:solidFill>
                <a:effectLst>
                  <a:outerShdw blurRad="38100" dist="38100" dir="2700000" algn="tl">
                    <a:srgbClr val="000000">
                      <a:alpha val="43137"/>
                    </a:srgbClr>
                  </a:outerShdw>
                </a:effectLst>
              </a:rPr>
              <a:t>Specifically the implementation of solar roofs, an alternatives</a:t>
            </a:r>
          </a:p>
          <a:p>
            <a:pPr algn="ctr"/>
            <a:r>
              <a:rPr lang="en-US" sz="2800" i="1" u="sng" dirty="0">
                <a:ln w="0"/>
                <a:solidFill>
                  <a:srgbClr val="FFFF00"/>
                </a:solidFill>
                <a:effectLst>
                  <a:outerShdw blurRad="38100" dist="38100" dir="2700000" algn="tl">
                    <a:srgbClr val="000000">
                      <a:alpha val="43137"/>
                    </a:srgbClr>
                  </a:outerShdw>
                </a:effectLst>
              </a:rPr>
              <a:t>To traditional roof types.</a:t>
            </a:r>
          </a:p>
          <a:p>
            <a:pPr algn="ctr"/>
            <a:r>
              <a:rPr lang="en-US" sz="2400" dirty="0">
                <a:ln w="0"/>
                <a:gradFill>
                  <a:gsLst>
                    <a:gs pos="21000">
                      <a:srgbClr val="53575C"/>
                    </a:gs>
                    <a:gs pos="88000">
                      <a:srgbClr val="C5C7CA"/>
                    </a:gs>
                  </a:gsLst>
                  <a:lin ang="5400000"/>
                </a:gradFill>
              </a:rPr>
              <a:t> </a:t>
            </a:r>
            <a:endParaRPr lang="en-IN" sz="2400" dirty="0">
              <a:ln w="0"/>
              <a:gradFill>
                <a:gsLst>
                  <a:gs pos="21000">
                    <a:srgbClr val="53575C"/>
                  </a:gs>
                  <a:gs pos="88000">
                    <a:srgbClr val="C5C7CA"/>
                  </a:gs>
                </a:gsLst>
                <a:lin ang="5400000"/>
              </a:gradFill>
            </a:endParaRPr>
          </a:p>
        </p:txBody>
      </p:sp>
      <p:sp>
        <p:nvSpPr>
          <p:cNvPr id="14" name="Arrow: Bent-Up 13">
            <a:extLst>
              <a:ext uri="{FF2B5EF4-FFF2-40B4-BE49-F238E27FC236}">
                <a16:creationId xmlns:a16="http://schemas.microsoft.com/office/drawing/2014/main" id="{70702F0D-2D5A-37E1-A9FE-30F0996EE490}"/>
              </a:ext>
            </a:extLst>
          </p:cNvPr>
          <p:cNvSpPr/>
          <p:nvPr/>
        </p:nvSpPr>
        <p:spPr>
          <a:xfrm>
            <a:off x="331694" y="1676400"/>
            <a:ext cx="11176137" cy="30772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0817721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783B-AE8D-3317-45D9-53A7DF5CE6D8}"/>
              </a:ext>
            </a:extLst>
          </p:cNvPr>
          <p:cNvSpPr>
            <a:spLocks noGrp="1"/>
          </p:cNvSpPr>
          <p:nvPr>
            <p:ph type="title"/>
          </p:nvPr>
        </p:nvSpPr>
        <p:spPr>
          <a:xfrm>
            <a:off x="1869141" y="767558"/>
            <a:ext cx="7969623" cy="1179576"/>
          </a:xfrm>
        </p:spPr>
        <p:txBody>
          <a:bodyPr>
            <a:normAutofit/>
          </a:bodyPr>
          <a:lstStyle/>
          <a:p>
            <a:r>
              <a:rPr lang="en-IN" sz="5400" b="1" i="1" dirty="0">
                <a:latin typeface="Algerian" panose="04020705040A02060702" pitchFamily="82" charset="0"/>
              </a:rPr>
              <a:t>What is solar panel?</a:t>
            </a:r>
          </a:p>
        </p:txBody>
      </p:sp>
      <p:sp>
        <p:nvSpPr>
          <p:cNvPr id="11" name="Rectangle 10">
            <a:extLst>
              <a:ext uri="{FF2B5EF4-FFF2-40B4-BE49-F238E27FC236}">
                <a16:creationId xmlns:a16="http://schemas.microsoft.com/office/drawing/2014/main" id="{813D3C30-DE37-DA2E-D782-AD65115F90A5}"/>
              </a:ext>
            </a:extLst>
          </p:cNvPr>
          <p:cNvSpPr/>
          <p:nvPr/>
        </p:nvSpPr>
        <p:spPr>
          <a:xfrm>
            <a:off x="24663" y="2658070"/>
            <a:ext cx="5829289" cy="923330"/>
          </a:xfrm>
          <a:prstGeom prst="rect">
            <a:avLst/>
          </a:prstGeom>
          <a:noFill/>
        </p:spPr>
        <p:txBody>
          <a:bodyPr wrap="none" lIns="91440" tIns="45720" rIns="91440" bIns="45720">
            <a:spAutoFit/>
          </a:bodyPr>
          <a:lstStyle/>
          <a:p>
            <a:pPr algn="ctr"/>
            <a:r>
              <a:rPr lang="en-US" sz="5400" b="0" cap="none" spc="0" dirty="0">
                <a:ln w="0"/>
                <a:solidFill>
                  <a:schemeClr val="accent2"/>
                </a:solidFill>
                <a:effectLst>
                  <a:outerShdw blurRad="38100" dist="19050" dir="2700000" algn="tl" rotWithShape="0">
                    <a:schemeClr val="dk1">
                      <a:alpha val="40000"/>
                    </a:schemeClr>
                  </a:outerShdw>
                </a:effectLst>
              </a:rPr>
              <a:t>Renewable source</a:t>
            </a:r>
          </a:p>
        </p:txBody>
      </p:sp>
      <p:pic>
        <p:nvPicPr>
          <p:cNvPr id="13" name="Picture 12">
            <a:extLst>
              <a:ext uri="{FF2B5EF4-FFF2-40B4-BE49-F238E27FC236}">
                <a16:creationId xmlns:a16="http://schemas.microsoft.com/office/drawing/2014/main" id="{06054A01-FC37-CC0A-BED2-DFA8F65917D3}"/>
              </a:ext>
            </a:extLst>
          </p:cNvPr>
          <p:cNvPicPr>
            <a:picLocks noChangeAspect="1"/>
          </p:cNvPicPr>
          <p:nvPr/>
        </p:nvPicPr>
        <p:blipFill rotWithShape="1">
          <a:blip r:embed="rId2"/>
          <a:srcRect b="5151"/>
          <a:stretch/>
        </p:blipFill>
        <p:spPr>
          <a:xfrm>
            <a:off x="7171764" y="2045745"/>
            <a:ext cx="4742329" cy="2311101"/>
          </a:xfrm>
          <a:prstGeom prst="rect">
            <a:avLst/>
          </a:prstGeom>
          <a:ln>
            <a:noFill/>
          </a:ln>
          <a:effectLst>
            <a:softEdge rad="112500"/>
          </a:effectLst>
        </p:spPr>
      </p:pic>
      <p:sp>
        <p:nvSpPr>
          <p:cNvPr id="14" name="Rectangle 13">
            <a:extLst>
              <a:ext uri="{FF2B5EF4-FFF2-40B4-BE49-F238E27FC236}">
                <a16:creationId xmlns:a16="http://schemas.microsoft.com/office/drawing/2014/main" id="{FAE7ED38-6BAC-7374-6866-197D674FD756}"/>
              </a:ext>
            </a:extLst>
          </p:cNvPr>
          <p:cNvSpPr/>
          <p:nvPr/>
        </p:nvSpPr>
        <p:spPr>
          <a:xfrm>
            <a:off x="0" y="5259445"/>
            <a:ext cx="6341544" cy="830997"/>
          </a:xfrm>
          <a:prstGeom prst="rect">
            <a:avLst/>
          </a:prstGeom>
          <a:noFill/>
        </p:spPr>
        <p:txBody>
          <a:bodyPr wrap="none" lIns="91440" tIns="45720" rIns="91440" bIns="45720">
            <a:spAutoFit/>
          </a:bodyPr>
          <a:lstStyle/>
          <a:p>
            <a:pPr algn="ctr"/>
            <a:r>
              <a:rPr lang="en-US" sz="4800" cap="none" spc="0" dirty="0">
                <a:ln w="0"/>
                <a:solidFill>
                  <a:srgbClr val="29282D"/>
                </a:solidFill>
                <a:effectLst>
                  <a:outerShdw blurRad="38100" dist="19050" dir="2700000" algn="tl" rotWithShape="0">
                    <a:schemeClr val="dk1">
                      <a:alpha val="40000"/>
                    </a:schemeClr>
                  </a:outerShdw>
                </a:effectLst>
              </a:rPr>
              <a:t>Non-renewable source</a:t>
            </a:r>
          </a:p>
        </p:txBody>
      </p:sp>
      <p:pic>
        <p:nvPicPr>
          <p:cNvPr id="16" name="Picture 15">
            <a:extLst>
              <a:ext uri="{FF2B5EF4-FFF2-40B4-BE49-F238E27FC236}">
                <a16:creationId xmlns:a16="http://schemas.microsoft.com/office/drawing/2014/main" id="{4424B1AC-E73E-95AF-749E-05E1B8E42137}"/>
              </a:ext>
            </a:extLst>
          </p:cNvPr>
          <p:cNvPicPr>
            <a:picLocks noChangeAspect="1"/>
          </p:cNvPicPr>
          <p:nvPr/>
        </p:nvPicPr>
        <p:blipFill>
          <a:blip r:embed="rId3"/>
          <a:stretch>
            <a:fillRect/>
          </a:stretch>
        </p:blipFill>
        <p:spPr>
          <a:xfrm>
            <a:off x="7279340" y="4966447"/>
            <a:ext cx="4365812" cy="1605329"/>
          </a:xfrm>
          <a:prstGeom prst="rect">
            <a:avLst/>
          </a:prstGeom>
          <a:ln>
            <a:noFill/>
          </a:ln>
          <a:effectLst>
            <a:softEdge rad="112500"/>
          </a:effectLst>
        </p:spPr>
      </p:pic>
    </p:spTree>
    <p:extLst>
      <p:ext uri="{BB962C8B-B14F-4D97-AF65-F5344CB8AC3E}">
        <p14:creationId xmlns:p14="http://schemas.microsoft.com/office/powerpoint/2010/main" val="202247242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wheel(1)">
                                      <p:cBhvr>
                                        <p:cTn id="12" dur="20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80">
                                          <p:stCondLst>
                                            <p:cond delay="0"/>
                                          </p:stCondLst>
                                        </p:cTn>
                                        <p:tgtEl>
                                          <p:spTgt spid="13"/>
                                        </p:tgtEl>
                                      </p:cBhvr>
                                    </p:animEffect>
                                    <p:anim calcmode="lin" valueType="num">
                                      <p:cBhvr>
                                        <p:cTn id="1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3" dur="26">
                                          <p:stCondLst>
                                            <p:cond delay="650"/>
                                          </p:stCondLst>
                                        </p:cTn>
                                        <p:tgtEl>
                                          <p:spTgt spid="13"/>
                                        </p:tgtEl>
                                      </p:cBhvr>
                                      <p:to x="100000" y="60000"/>
                                    </p:animScale>
                                    <p:animScale>
                                      <p:cBhvr>
                                        <p:cTn id="24" dur="166" decel="50000">
                                          <p:stCondLst>
                                            <p:cond delay="676"/>
                                          </p:stCondLst>
                                        </p:cTn>
                                        <p:tgtEl>
                                          <p:spTgt spid="13"/>
                                        </p:tgtEl>
                                      </p:cBhvr>
                                      <p:to x="100000" y="100000"/>
                                    </p:animScale>
                                    <p:animScale>
                                      <p:cBhvr>
                                        <p:cTn id="25" dur="26">
                                          <p:stCondLst>
                                            <p:cond delay="1312"/>
                                          </p:stCondLst>
                                        </p:cTn>
                                        <p:tgtEl>
                                          <p:spTgt spid="13"/>
                                        </p:tgtEl>
                                      </p:cBhvr>
                                      <p:to x="100000" y="80000"/>
                                    </p:animScale>
                                    <p:animScale>
                                      <p:cBhvr>
                                        <p:cTn id="26" dur="166" decel="50000">
                                          <p:stCondLst>
                                            <p:cond delay="1338"/>
                                          </p:stCondLst>
                                        </p:cTn>
                                        <p:tgtEl>
                                          <p:spTgt spid="13"/>
                                        </p:tgtEl>
                                      </p:cBhvr>
                                      <p:to x="100000" y="100000"/>
                                    </p:animScale>
                                    <p:animScale>
                                      <p:cBhvr>
                                        <p:cTn id="27" dur="26">
                                          <p:stCondLst>
                                            <p:cond delay="1642"/>
                                          </p:stCondLst>
                                        </p:cTn>
                                        <p:tgtEl>
                                          <p:spTgt spid="13"/>
                                        </p:tgtEl>
                                      </p:cBhvr>
                                      <p:to x="100000" y="90000"/>
                                    </p:animScale>
                                    <p:animScale>
                                      <p:cBhvr>
                                        <p:cTn id="28" dur="166" decel="50000">
                                          <p:stCondLst>
                                            <p:cond delay="1668"/>
                                          </p:stCondLst>
                                        </p:cTn>
                                        <p:tgtEl>
                                          <p:spTgt spid="13"/>
                                        </p:tgtEl>
                                      </p:cBhvr>
                                      <p:to x="100000" y="100000"/>
                                    </p:animScale>
                                    <p:animScale>
                                      <p:cBhvr>
                                        <p:cTn id="29" dur="26">
                                          <p:stCondLst>
                                            <p:cond delay="1808"/>
                                          </p:stCondLst>
                                        </p:cTn>
                                        <p:tgtEl>
                                          <p:spTgt spid="13"/>
                                        </p:tgtEl>
                                      </p:cBhvr>
                                      <p:to x="100000" y="95000"/>
                                    </p:animScale>
                                    <p:animScale>
                                      <p:cBhvr>
                                        <p:cTn id="30" dur="166" decel="50000">
                                          <p:stCondLst>
                                            <p:cond delay="1834"/>
                                          </p:stCondLst>
                                        </p:cTn>
                                        <p:tgtEl>
                                          <p:spTgt spid="13"/>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 calcmode="lin" valueType="num">
                                      <p:cBhvr additive="base">
                                        <p:cTn id="3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randombar(horizontal)">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8657F-B5A9-E1E9-6DCA-800E0C5EC33B}"/>
              </a:ext>
            </a:extLst>
          </p:cNvPr>
          <p:cNvSpPr>
            <a:spLocks noGrp="1"/>
          </p:cNvSpPr>
          <p:nvPr>
            <p:ph type="title"/>
          </p:nvPr>
        </p:nvSpPr>
        <p:spPr>
          <a:xfrm>
            <a:off x="986118" y="290653"/>
            <a:ext cx="11071412" cy="1179576"/>
          </a:xfrm>
        </p:spPr>
        <p:txBody>
          <a:bodyPr>
            <a:normAutofit/>
          </a:bodyPr>
          <a:lstStyle/>
          <a:p>
            <a:r>
              <a:rPr lang="en-IN" sz="4400" b="1" u="sng" dirty="0">
                <a:solidFill>
                  <a:schemeClr val="tx2">
                    <a:lumMod val="50000"/>
                  </a:schemeClr>
                </a:solidFill>
                <a:latin typeface="Bauhaus 93" panose="04030905020B02020C02" pitchFamily="82" charset="0"/>
              </a:rPr>
              <a:t>There are two types of power plants</a:t>
            </a:r>
            <a:r>
              <a:rPr lang="en-IN" sz="4400" b="1" dirty="0"/>
              <a:t>:</a:t>
            </a:r>
          </a:p>
        </p:txBody>
      </p:sp>
      <p:sp>
        <p:nvSpPr>
          <p:cNvPr id="3" name="Rectangle 2">
            <a:extLst>
              <a:ext uri="{FF2B5EF4-FFF2-40B4-BE49-F238E27FC236}">
                <a16:creationId xmlns:a16="http://schemas.microsoft.com/office/drawing/2014/main" id="{734C437F-8E4F-3266-6C6D-E833DC94EF43}"/>
              </a:ext>
            </a:extLst>
          </p:cNvPr>
          <p:cNvSpPr/>
          <p:nvPr/>
        </p:nvSpPr>
        <p:spPr>
          <a:xfrm>
            <a:off x="497236" y="2698393"/>
            <a:ext cx="7486153"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 Solar cell power plant</a:t>
            </a:r>
          </a:p>
        </p:txBody>
      </p:sp>
      <p:sp>
        <p:nvSpPr>
          <p:cNvPr id="4" name="Rectangle 3">
            <a:extLst>
              <a:ext uri="{FF2B5EF4-FFF2-40B4-BE49-F238E27FC236}">
                <a16:creationId xmlns:a16="http://schemas.microsoft.com/office/drawing/2014/main" id="{FC45EAB3-AB3E-D061-E06A-FD616919D9C1}"/>
              </a:ext>
            </a:extLst>
          </p:cNvPr>
          <p:cNvSpPr/>
          <p:nvPr/>
        </p:nvSpPr>
        <p:spPr>
          <a:xfrm>
            <a:off x="2977190" y="4563053"/>
            <a:ext cx="8810490"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2. Solar thermal power plant</a:t>
            </a:r>
          </a:p>
        </p:txBody>
      </p:sp>
    </p:spTree>
    <p:extLst>
      <p:ext uri="{BB962C8B-B14F-4D97-AF65-F5344CB8AC3E}">
        <p14:creationId xmlns:p14="http://schemas.microsoft.com/office/powerpoint/2010/main" val="227199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04FEB-FF2E-FB59-B2CD-6F9B2EF1326F}"/>
              </a:ext>
            </a:extLst>
          </p:cNvPr>
          <p:cNvSpPr>
            <a:spLocks noGrp="1"/>
          </p:cNvSpPr>
          <p:nvPr>
            <p:ph type="title"/>
          </p:nvPr>
        </p:nvSpPr>
        <p:spPr>
          <a:xfrm>
            <a:off x="824752" y="247604"/>
            <a:ext cx="11152094" cy="1294325"/>
          </a:xfrm>
        </p:spPr>
        <p:txBody>
          <a:bodyPr>
            <a:normAutofit/>
          </a:bodyPr>
          <a:lstStyle/>
          <a:p>
            <a:r>
              <a:rPr lang="en-IN" sz="6000" b="1" i="1" u="sng" dirty="0">
                <a:solidFill>
                  <a:schemeClr val="tx2">
                    <a:lumMod val="50000"/>
                  </a:schemeClr>
                </a:solidFill>
              </a:rPr>
              <a:t>How the solar panel form </a:t>
            </a:r>
          </a:p>
        </p:txBody>
      </p:sp>
      <p:pic>
        <p:nvPicPr>
          <p:cNvPr id="12" name="Picture 11">
            <a:extLst>
              <a:ext uri="{FF2B5EF4-FFF2-40B4-BE49-F238E27FC236}">
                <a16:creationId xmlns:a16="http://schemas.microsoft.com/office/drawing/2014/main" id="{2D751F2E-55F3-80AE-902B-A2D40D952555}"/>
              </a:ext>
            </a:extLst>
          </p:cNvPr>
          <p:cNvPicPr>
            <a:picLocks noChangeAspect="1"/>
          </p:cNvPicPr>
          <p:nvPr/>
        </p:nvPicPr>
        <p:blipFill>
          <a:blip r:embed="rId2"/>
          <a:stretch>
            <a:fillRect/>
          </a:stretch>
        </p:blipFill>
        <p:spPr>
          <a:xfrm>
            <a:off x="3110751" y="1945342"/>
            <a:ext cx="5423647" cy="4067735"/>
          </a:xfrm>
          <a:prstGeom prst="rect">
            <a:avLst/>
          </a:prstGeom>
          <a:ln>
            <a:noFill/>
          </a:ln>
          <a:effectLst>
            <a:softEdge rad="112500"/>
          </a:effectLst>
        </p:spPr>
      </p:pic>
      <p:sp>
        <p:nvSpPr>
          <p:cNvPr id="13" name="Rectangle 12">
            <a:extLst>
              <a:ext uri="{FF2B5EF4-FFF2-40B4-BE49-F238E27FC236}">
                <a16:creationId xmlns:a16="http://schemas.microsoft.com/office/drawing/2014/main" id="{651B5B6A-C820-6B27-E8A5-C0C8ED7542DD}"/>
              </a:ext>
            </a:extLst>
          </p:cNvPr>
          <p:cNvSpPr/>
          <p:nvPr/>
        </p:nvSpPr>
        <p:spPr>
          <a:xfrm>
            <a:off x="3991529" y="5827076"/>
            <a:ext cx="3662093"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Pure silicon</a:t>
            </a:r>
          </a:p>
        </p:txBody>
      </p:sp>
      <p:sp>
        <p:nvSpPr>
          <p:cNvPr id="14" name="Rectangle 13">
            <a:extLst>
              <a:ext uri="{FF2B5EF4-FFF2-40B4-BE49-F238E27FC236}">
                <a16:creationId xmlns:a16="http://schemas.microsoft.com/office/drawing/2014/main" id="{454AB285-26C9-9664-7394-36855C87E796}"/>
              </a:ext>
            </a:extLst>
          </p:cNvPr>
          <p:cNvSpPr/>
          <p:nvPr/>
        </p:nvSpPr>
        <p:spPr>
          <a:xfrm>
            <a:off x="6167718" y="3167390"/>
            <a:ext cx="8355105" cy="523220"/>
          </a:xfrm>
          <a:prstGeom prst="rect">
            <a:avLst/>
          </a:prstGeom>
          <a:noFill/>
        </p:spPr>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Length:160micrometre</a:t>
            </a:r>
          </a:p>
        </p:txBody>
      </p:sp>
    </p:spTree>
    <p:extLst>
      <p:ext uri="{BB962C8B-B14F-4D97-AF65-F5344CB8AC3E}">
        <p14:creationId xmlns:p14="http://schemas.microsoft.com/office/powerpoint/2010/main" val="206175462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barn(inVertical)">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2000"/>
                                        <p:tgtEl>
                                          <p:spTgt spid="14">
                                            <p:txEl>
                                              <p:pRg st="0" end="0"/>
                                            </p:txEl>
                                          </p:spTgt>
                                        </p:tgtEl>
                                      </p:cBhvr>
                                    </p:animEffect>
                                    <p:anim calcmode="lin" valueType="num">
                                      <p:cBhvr>
                                        <p:cTn id="18" dur="2000" fill="hold"/>
                                        <p:tgtEl>
                                          <p:spTgt spid="14">
                                            <p:txEl>
                                              <p:pRg st="0" end="0"/>
                                            </p:txEl>
                                          </p:spTgt>
                                        </p:tgtEl>
                                        <p:attrNameLst>
                                          <p:attrName>ppt_w</p:attrName>
                                        </p:attrNameLst>
                                      </p:cBhvr>
                                      <p:tavLst>
                                        <p:tav tm="0" fmla="#ppt_w*sin(2.5*pi*$)">
                                          <p:val>
                                            <p:fltVal val="0"/>
                                          </p:val>
                                        </p:tav>
                                        <p:tav tm="100000">
                                          <p:val>
                                            <p:fltVal val="1"/>
                                          </p:val>
                                        </p:tav>
                                      </p:tavLst>
                                    </p:anim>
                                    <p:anim calcmode="lin" valueType="num">
                                      <p:cBhvr>
                                        <p:cTn id="19" dur="2000" fill="hold"/>
                                        <p:tgtEl>
                                          <p:spTgt spid="14">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AF937-5A03-95CA-5526-15869B1E2F71}"/>
              </a:ext>
            </a:extLst>
          </p:cNvPr>
          <p:cNvSpPr>
            <a:spLocks noGrp="1"/>
          </p:cNvSpPr>
          <p:nvPr>
            <p:ph type="title"/>
          </p:nvPr>
        </p:nvSpPr>
        <p:spPr>
          <a:xfrm>
            <a:off x="1452281" y="762000"/>
            <a:ext cx="9457766" cy="779929"/>
          </a:xfrm>
        </p:spPr>
        <p:txBody>
          <a:bodyPr>
            <a:normAutofit/>
          </a:bodyPr>
          <a:lstStyle/>
          <a:p>
            <a:r>
              <a:rPr lang="en-IN" sz="6000" b="1" i="1" u="sng" dirty="0">
                <a:solidFill>
                  <a:srgbClr val="B38F6A"/>
                </a:solidFill>
                <a:latin typeface="Bahnschrift Light" panose="020B0502040204020203" pitchFamily="34" charset="0"/>
              </a:rPr>
              <a:t>Types of Solar panel</a:t>
            </a:r>
          </a:p>
        </p:txBody>
      </p:sp>
      <p:sp>
        <p:nvSpPr>
          <p:cNvPr id="11" name="Rectangle 10">
            <a:extLst>
              <a:ext uri="{FF2B5EF4-FFF2-40B4-BE49-F238E27FC236}">
                <a16:creationId xmlns:a16="http://schemas.microsoft.com/office/drawing/2014/main" id="{7EFD9A27-7B5B-10F7-B0EE-CA5C3EF1E800}"/>
              </a:ext>
            </a:extLst>
          </p:cNvPr>
          <p:cNvSpPr/>
          <p:nvPr/>
        </p:nvSpPr>
        <p:spPr>
          <a:xfrm>
            <a:off x="82123" y="2438418"/>
            <a:ext cx="584211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1)</a:t>
            </a:r>
            <a:r>
              <a:rPr lang="en-US" sz="5400" b="0" cap="none" spc="0" dirty="0">
                <a:ln w="0"/>
                <a:effectLst>
                  <a:outerShdw blurRad="38100" dist="19050" dir="2700000" algn="tl" rotWithShape="0">
                    <a:schemeClr val="dk1">
                      <a:alpha val="40000"/>
                    </a:schemeClr>
                  </a:outerShdw>
                </a:effectLst>
              </a:rPr>
              <a:t>Mono crystalline</a:t>
            </a:r>
          </a:p>
        </p:txBody>
      </p:sp>
      <p:pic>
        <p:nvPicPr>
          <p:cNvPr id="13" name="Picture 12">
            <a:extLst>
              <a:ext uri="{FF2B5EF4-FFF2-40B4-BE49-F238E27FC236}">
                <a16:creationId xmlns:a16="http://schemas.microsoft.com/office/drawing/2014/main" id="{A28AE073-37FE-466C-95BA-AD9C22651AB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980" b="89577" l="1848" r="96087">
                        <a14:foregroundMark x1="5761" y1="67264" x2="5761" y2="67264"/>
                        <a14:foregroundMark x1="9565" y1="72801" x2="9565" y2="72801"/>
                        <a14:foregroundMark x1="16630" y1="77199" x2="16630" y2="77199"/>
                        <a14:foregroundMark x1="45652" y1="23290" x2="45652" y2="23290"/>
                        <a14:foregroundMark x1="54891" y1="13355" x2="54891" y2="13355"/>
                        <a14:foregroundMark x1="59674" y1="8469" x2="59674" y2="8469"/>
                        <a14:foregroundMark x1="71739" y1="62866" x2="71739" y2="62866"/>
                        <a14:foregroundMark x1="69783" y1="63192" x2="69783" y2="63192"/>
                        <a14:foregroundMark x1="67065" y1="69707" x2="67065" y2="69707"/>
                        <a14:foregroundMark x1="63043" y1="78664" x2="60761" y2="76059"/>
                        <a14:foregroundMark x1="60761" y1="76059" x2="60761" y2="76059"/>
                        <a14:foregroundMark x1="1848" y1="70033" x2="1848" y2="70033"/>
                        <a14:foregroundMark x1="9348" y1="61401" x2="9348" y2="61401"/>
                        <a14:foregroundMark x1="12826" y1="58143" x2="12826" y2="58143"/>
                        <a14:foregroundMark x1="19130" y1="50977" x2="19130" y2="50977"/>
                        <a14:foregroundMark x1="20761" y1="49837" x2="20761" y2="49837"/>
                        <a14:foregroundMark x1="27609" y1="42345" x2="27609" y2="42345"/>
                        <a14:foregroundMark x1="33478" y1="35831" x2="33478" y2="35831"/>
                        <a14:foregroundMark x1="39783" y1="28664" x2="39783" y2="28664"/>
                        <a14:foregroundMark x1="43370" y1="24756" x2="43370" y2="24756"/>
                        <a14:foregroundMark x1="49130" y1="18078" x2="49130" y2="18078"/>
                        <a14:foregroundMark x1="50217" y1="17752" x2="50217" y2="17752"/>
                        <a14:foregroundMark x1="85543" y1="35831" x2="85543" y2="35831"/>
                        <a14:foregroundMark x1="93152" y1="26547" x2="93152" y2="26547"/>
                        <a14:foregroundMark x1="92174" y1="18730" x2="92174" y2="18730"/>
                        <a14:foregroundMark x1="96087" y1="20847" x2="96087" y2="20847"/>
                        <a14:foregroundMark x1="6304" y1="63518" x2="6304" y2="63518"/>
                      </a14:backgroundRemoval>
                    </a14:imgEffect>
                  </a14:imgLayer>
                </a14:imgProps>
              </a:ext>
            </a:extLst>
          </a:blip>
          <a:stretch>
            <a:fillRect/>
          </a:stretch>
        </p:blipFill>
        <p:spPr>
          <a:xfrm rot="1026733">
            <a:off x="7530354" y="1541950"/>
            <a:ext cx="4069976" cy="2716266"/>
          </a:xfrm>
          <a:prstGeom prst="rect">
            <a:avLst/>
          </a:prstGeom>
        </p:spPr>
      </p:pic>
      <p:sp>
        <p:nvSpPr>
          <p:cNvPr id="14" name="Rectangle 13">
            <a:extLst>
              <a:ext uri="{FF2B5EF4-FFF2-40B4-BE49-F238E27FC236}">
                <a16:creationId xmlns:a16="http://schemas.microsoft.com/office/drawing/2014/main" id="{53765D06-AFCF-7F8F-C4D2-AE3BD171EF1D}"/>
              </a:ext>
            </a:extLst>
          </p:cNvPr>
          <p:cNvSpPr/>
          <p:nvPr/>
        </p:nvSpPr>
        <p:spPr>
          <a:xfrm>
            <a:off x="82123" y="5132329"/>
            <a:ext cx="528901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2)</a:t>
            </a:r>
            <a:r>
              <a:rPr lang="en-US" sz="5400" b="0" cap="none" spc="0" dirty="0">
                <a:ln w="0"/>
                <a:solidFill>
                  <a:srgbClr val="002060"/>
                </a:solidFill>
                <a:effectLst>
                  <a:outerShdw blurRad="38100" dist="19050" dir="2700000" algn="tl" rotWithShape="0">
                    <a:schemeClr val="dk1">
                      <a:alpha val="40000"/>
                    </a:schemeClr>
                  </a:outerShdw>
                </a:effectLst>
              </a:rPr>
              <a:t>Poly crystalline</a:t>
            </a:r>
          </a:p>
        </p:txBody>
      </p:sp>
      <p:pic>
        <p:nvPicPr>
          <p:cNvPr id="20" name="Picture 19">
            <a:extLst>
              <a:ext uri="{FF2B5EF4-FFF2-40B4-BE49-F238E27FC236}">
                <a16:creationId xmlns:a16="http://schemas.microsoft.com/office/drawing/2014/main" id="{82D61050-2352-A86B-3CEA-2149274F48B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7400" r="94400">
                        <a14:foregroundMark x1="7400" y1="30600" x2="7400" y2="30600"/>
                        <a14:foregroundMark x1="91600" y1="52800" x2="91600" y2="52800"/>
                        <a14:foregroundMark x1="94400" y1="52000" x2="94400" y2="52000"/>
                        <a14:foregroundMark x1="80000" y1="37800" x2="80000" y2="37800"/>
                        <a14:foregroundMark x1="61600" y1="21000" x2="61600" y2="21000"/>
                      </a14:backgroundRemoval>
                    </a14:imgEffect>
                  </a14:imgLayer>
                </a14:imgProps>
              </a:ext>
            </a:extLst>
          </a:blip>
          <a:stretch>
            <a:fillRect/>
          </a:stretch>
        </p:blipFill>
        <p:spPr>
          <a:xfrm rot="8088661" flipV="1">
            <a:off x="6306632" y="3933500"/>
            <a:ext cx="3320984" cy="3320984"/>
          </a:xfrm>
          <a:prstGeom prst="rect">
            <a:avLst/>
          </a:prstGeom>
        </p:spPr>
      </p:pic>
    </p:spTree>
    <p:extLst>
      <p:ext uri="{BB962C8B-B14F-4D97-AF65-F5344CB8AC3E}">
        <p14:creationId xmlns:p14="http://schemas.microsoft.com/office/powerpoint/2010/main" val="1060855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wipe(down)">
                                      <p:cBhvr>
                                        <p:cTn id="14" dur="500"/>
                                        <p:tgtEl>
                                          <p:spTgt spid="1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1BAAC1-C0BD-629B-1C2D-BEDB05CC82F0}"/>
              </a:ext>
            </a:extLst>
          </p:cNvPr>
          <p:cNvSpPr/>
          <p:nvPr/>
        </p:nvSpPr>
        <p:spPr>
          <a:xfrm>
            <a:off x="1853817" y="502041"/>
            <a:ext cx="7939481"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how solar panel works?</a:t>
            </a:r>
          </a:p>
        </p:txBody>
      </p:sp>
      <p:pic>
        <p:nvPicPr>
          <p:cNvPr id="14" name="Picture 13">
            <a:extLst>
              <a:ext uri="{FF2B5EF4-FFF2-40B4-BE49-F238E27FC236}">
                <a16:creationId xmlns:a16="http://schemas.microsoft.com/office/drawing/2014/main" id="{5C50906C-2611-B336-ED5D-311098ABE9D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89646" y="1790700"/>
            <a:ext cx="12191999" cy="5067300"/>
          </a:xfrm>
          <a:prstGeom prst="rect">
            <a:avLst/>
          </a:prstGeom>
          <a:ln>
            <a:noFill/>
          </a:ln>
          <a:effectLst>
            <a:softEdge rad="112500"/>
          </a:effectLst>
        </p:spPr>
      </p:pic>
    </p:spTree>
    <p:extLst>
      <p:ext uri="{BB962C8B-B14F-4D97-AF65-F5344CB8AC3E}">
        <p14:creationId xmlns:p14="http://schemas.microsoft.com/office/powerpoint/2010/main" val="427400305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56F33D6-7D63-0C44-AD19-D8BC99169FAE}"/>
              </a:ext>
            </a:extLst>
          </p:cNvPr>
          <p:cNvSpPr/>
          <p:nvPr/>
        </p:nvSpPr>
        <p:spPr>
          <a:xfrm>
            <a:off x="580664" y="251844"/>
            <a:ext cx="11251118" cy="175432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tx1">
                    <a:lumMod val="65000"/>
                    <a:lumOff val="35000"/>
                  </a:schemeClr>
                </a:solidFill>
              </a:rPr>
              <a:t>Is that total sun energy is used </a:t>
            </a:r>
          </a:p>
          <a:p>
            <a:pPr algn="ctr"/>
            <a:r>
              <a:rPr lang="en-US" sz="5400" b="1" dirty="0">
                <a:ln/>
                <a:solidFill>
                  <a:schemeClr val="tx1">
                    <a:lumMod val="65000"/>
                    <a:lumOff val="35000"/>
                  </a:schemeClr>
                </a:solidFill>
              </a:rPr>
              <a:t>to produce electricity?</a:t>
            </a:r>
          </a:p>
        </p:txBody>
      </p:sp>
      <p:sp>
        <p:nvSpPr>
          <p:cNvPr id="12" name="Rectangle 11">
            <a:extLst>
              <a:ext uri="{FF2B5EF4-FFF2-40B4-BE49-F238E27FC236}">
                <a16:creationId xmlns:a16="http://schemas.microsoft.com/office/drawing/2014/main" id="{593B19AA-454C-6E2A-4012-01F257161D1C}"/>
              </a:ext>
            </a:extLst>
          </p:cNvPr>
          <p:cNvSpPr/>
          <p:nvPr/>
        </p:nvSpPr>
        <p:spPr>
          <a:xfrm>
            <a:off x="3128686" y="2741828"/>
            <a:ext cx="5439232" cy="1569660"/>
          </a:xfrm>
          <a:prstGeom prst="rect">
            <a:avLst/>
          </a:prstGeom>
          <a:noFill/>
        </p:spPr>
        <p:txBody>
          <a:bodyPr wrap="square" lIns="91440" tIns="45720" rIns="91440" bIns="45720">
            <a:spAutoFit/>
          </a:bodyPr>
          <a:lstStyle/>
          <a:p>
            <a:pPr algn="ctr"/>
            <a:r>
              <a:rPr lang="en-US" sz="9600" b="1" dirty="0">
                <a:ln/>
                <a:solidFill>
                  <a:srgbClr val="FF0000"/>
                </a:solidFill>
                <a:effectLst>
                  <a:outerShdw blurRad="38100" dist="19050" dir="2700000" algn="tl" rotWithShape="0">
                    <a:schemeClr val="dk1">
                      <a:lumMod val="50000"/>
                      <a:alpha val="40000"/>
                    </a:schemeClr>
                  </a:outerShdw>
                </a:effectLst>
              </a:rPr>
              <a:t>NO</a:t>
            </a:r>
            <a:endParaRPr lang="en-US" sz="9600" b="1" cap="none" spc="0" dirty="0">
              <a:ln/>
              <a:solidFill>
                <a:srgbClr val="FF0000"/>
              </a:solidFill>
              <a:effectLst>
                <a:outerShdw blurRad="38100" dist="19050" dir="2700000" algn="tl" rotWithShape="0">
                  <a:schemeClr val="dk1">
                    <a:lumMod val="50000"/>
                    <a:alpha val="40000"/>
                  </a:schemeClr>
                </a:outerShdw>
              </a:effectLst>
            </a:endParaRPr>
          </a:p>
        </p:txBody>
      </p:sp>
      <p:sp>
        <p:nvSpPr>
          <p:cNvPr id="13" name="Rectangle 12">
            <a:extLst>
              <a:ext uri="{FF2B5EF4-FFF2-40B4-BE49-F238E27FC236}">
                <a16:creationId xmlns:a16="http://schemas.microsoft.com/office/drawing/2014/main" id="{91CF00F7-B22F-1BB1-ABC2-1235C33B8667}"/>
              </a:ext>
            </a:extLst>
          </p:cNvPr>
          <p:cNvSpPr/>
          <p:nvPr/>
        </p:nvSpPr>
        <p:spPr>
          <a:xfrm>
            <a:off x="6439591" y="4939571"/>
            <a:ext cx="5752409"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chemeClr val="bg2"/>
                </a:solidFill>
                <a:effectLst>
                  <a:outerShdw dist="38100" dir="2640000" algn="bl" rotWithShape="0">
                    <a:schemeClr val="accent1"/>
                  </a:outerShdw>
                </a:effectLst>
              </a:rPr>
              <a:t>Only 20% to 25%</a:t>
            </a:r>
          </a:p>
        </p:txBody>
      </p:sp>
    </p:spTree>
    <p:extLst>
      <p:ext uri="{BB962C8B-B14F-4D97-AF65-F5344CB8AC3E}">
        <p14:creationId xmlns:p14="http://schemas.microsoft.com/office/powerpoint/2010/main" val="2196517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animEffect transition="in" filter="circle(in)">
                                      <p:cBhvr>
                                        <p:cTn id="25" dur="2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{A6487DDD-D59A-4788-A826-71CD94E19BD4}tf78479028_win32</Template>
  <TotalTime>302</TotalTime>
  <Words>863</Words>
  <Application>Microsoft Office PowerPoint</Application>
  <PresentationFormat>Widescreen</PresentationFormat>
  <Paragraphs>106</Paragraphs>
  <Slides>17</Slides>
  <Notes>3</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17</vt:i4>
      </vt:variant>
    </vt:vector>
  </HeadingPairs>
  <TitlesOfParts>
    <vt:vector size="33" baseType="lpstr">
      <vt:lpstr>Algerian</vt:lpstr>
      <vt:lpstr>Arial</vt:lpstr>
      <vt:lpstr>Bahnschrift Light</vt:lpstr>
      <vt:lpstr>Bauhaus 93</vt:lpstr>
      <vt:lpstr>Calibri</vt:lpstr>
      <vt:lpstr>Karla</vt:lpstr>
      <vt:lpstr>Montserrat</vt:lpstr>
      <vt:lpstr>overpass</vt:lpstr>
      <vt:lpstr>Roboto</vt:lpstr>
      <vt:lpstr>Segoe UI</vt:lpstr>
      <vt:lpstr>Segoe UI Light</vt:lpstr>
      <vt:lpstr>var(--post_title_typography-font-family)</vt:lpstr>
      <vt:lpstr>Balancing Act</vt:lpstr>
      <vt:lpstr>Wellspring</vt:lpstr>
      <vt:lpstr>Star of the show</vt:lpstr>
      <vt:lpstr>Amusements</vt:lpstr>
      <vt:lpstr>PowerPoint Presentation</vt:lpstr>
      <vt:lpstr>PowerPoint Presentation</vt:lpstr>
      <vt:lpstr>PowerPoint Presentation</vt:lpstr>
      <vt:lpstr>What is solar panel?</vt:lpstr>
      <vt:lpstr>There are two types of power plants:</vt:lpstr>
      <vt:lpstr>How the solar panel form </vt:lpstr>
      <vt:lpstr>Types of Solar panel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Presented by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Gayatri Pappu</dc:creator>
  <cp:lastModifiedBy>Gayatri Pappu</cp:lastModifiedBy>
  <cp:revision>9</cp:revision>
  <dcterms:created xsi:type="dcterms:W3CDTF">2022-11-08T06:52:03Z</dcterms:created>
  <dcterms:modified xsi:type="dcterms:W3CDTF">2022-11-17T03:09:55Z</dcterms:modified>
</cp:coreProperties>
</file>